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57" r:id="rId4"/>
    <p:sldId id="258" r:id="rId5"/>
    <p:sldId id="259" r:id="rId6"/>
    <p:sldId id="260" r:id="rId7"/>
    <p:sldId id="262" r:id="rId8"/>
    <p:sldId id="263" r:id="rId9"/>
    <p:sldId id="273" r:id="rId10"/>
    <p:sldId id="274" r:id="rId11"/>
    <p:sldId id="275" r:id="rId12"/>
    <p:sldId id="276" r:id="rId13"/>
    <p:sldId id="277" r:id="rId14"/>
    <p:sldId id="264" r:id="rId15"/>
    <p:sldId id="265" r:id="rId16"/>
    <p:sldId id="266" r:id="rId17"/>
    <p:sldId id="267" r:id="rId18"/>
    <p:sldId id="278" r:id="rId19"/>
    <p:sldId id="279" r:id="rId20"/>
    <p:sldId id="280" r:id="rId21"/>
    <p:sldId id="281" r:id="rId22"/>
    <p:sldId id="282" r:id="rId23"/>
    <p:sldId id="268" r:id="rId24"/>
    <p:sldId id="269" r:id="rId25"/>
    <p:sldId id="270" r:id="rId26"/>
    <p:sldId id="271" r:id="rId27"/>
    <p:sldId id="272" r:id="rId28"/>
    <p:sldId id="284" r:id="rId2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p:scale>
          <a:sx n="80" d="100"/>
          <a:sy n="80" d="100"/>
        </p:scale>
        <p:origin x="-858"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FB34B360-C94B-4C36-8CDE-2A5BD11B0DBC}" type="datetimeFigureOut">
              <a:rPr lang="cs-CZ" smtClean="0"/>
              <a:pPr/>
              <a:t>20.12.2017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817005E-82E4-47A9-ADFF-8788F1B1126B}"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34B360-C94B-4C36-8CDE-2A5BD11B0DBC}" type="datetimeFigureOut">
              <a:rPr lang="cs-CZ" smtClean="0"/>
              <a:pPr/>
              <a:t>20.12.2017</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17005E-82E4-47A9-ADFF-8788F1B1126B}"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sec.gen@fai.org" TargetMode="External"/><Relationship Id="rId2" Type="http://schemas.openxmlformats.org/officeDocument/2006/relationships/hyperlink" Target="mailto:sports@fai.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404664"/>
            <a:ext cx="7772400" cy="1008113"/>
          </a:xfrm>
        </p:spPr>
        <p:txBody>
          <a:bodyPr>
            <a:normAutofit/>
          </a:bodyPr>
          <a:lstStyle/>
          <a:p>
            <a:r>
              <a:rPr lang="cs-CZ" sz="3200" dirty="0" smtClean="0"/>
              <a:t>SŘ pro D a DM platný od 1.10.2016</a:t>
            </a:r>
            <a:endParaRPr lang="cs-CZ" sz="3200" dirty="0"/>
          </a:p>
        </p:txBody>
      </p:sp>
      <p:sp>
        <p:nvSpPr>
          <p:cNvPr id="3" name="Podnadpis 2"/>
          <p:cNvSpPr>
            <a:spLocks noGrp="1"/>
          </p:cNvSpPr>
          <p:nvPr>
            <p:ph type="subTitle" idx="1"/>
          </p:nvPr>
        </p:nvSpPr>
        <p:spPr>
          <a:xfrm>
            <a:off x="611560" y="1700808"/>
            <a:ext cx="7848872" cy="4968552"/>
          </a:xfrm>
        </p:spPr>
        <p:txBody>
          <a:bodyPr>
            <a:noAutofit/>
          </a:bodyPr>
          <a:lstStyle/>
          <a:p>
            <a:pPr algn="l"/>
            <a:r>
              <a:rPr lang="cs-CZ" sz="1600" dirty="0" smtClean="0">
                <a:solidFill>
                  <a:schemeClr val="tx1"/>
                </a:solidFill>
              </a:rPr>
              <a:t>SŘ –Díl 3</a:t>
            </a:r>
          </a:p>
          <a:p>
            <a:pPr algn="l"/>
            <a:r>
              <a:rPr lang="cs-CZ" sz="1600" dirty="0" smtClean="0">
                <a:solidFill>
                  <a:schemeClr val="tx1"/>
                </a:solidFill>
              </a:rPr>
              <a:t>je nedílnou součástí SŘ FAI specifikující celosvětově jednotné požadavky pro plnění podmínek     plachtařských odznaků, Diplomů FAI a rekordů v bezmotorovém létání. Obecná pojednání a pravidla jsou obsažena ve Všeobecném dílu SŘ FAI.</a:t>
            </a:r>
          </a:p>
          <a:p>
            <a:pPr algn="l"/>
            <a:endParaRPr lang="cs-CZ" sz="1600" dirty="0" smtClean="0">
              <a:solidFill>
                <a:schemeClr val="tx1"/>
              </a:solidFill>
            </a:endParaRPr>
          </a:p>
          <a:p>
            <a:pPr algn="l"/>
            <a:r>
              <a:rPr lang="cs-CZ" sz="1600" dirty="0" smtClean="0">
                <a:solidFill>
                  <a:schemeClr val="tx1"/>
                </a:solidFill>
              </a:rPr>
              <a:t>Díl 3 obsahuje:</a:t>
            </a:r>
          </a:p>
          <a:p>
            <a:pPr algn="l"/>
            <a:r>
              <a:rPr lang="cs-CZ" sz="1600" dirty="0" smtClean="0">
                <a:solidFill>
                  <a:schemeClr val="tx1"/>
                </a:solidFill>
              </a:rPr>
              <a:t>   Dodatek A – pro světové a další plachtařské soutěže </a:t>
            </a:r>
          </a:p>
          <a:p>
            <a:pPr algn="l"/>
            <a:r>
              <a:rPr lang="cs-CZ" sz="1600" dirty="0" smtClean="0">
                <a:solidFill>
                  <a:schemeClr val="tx1"/>
                </a:solidFill>
              </a:rPr>
              <a:t>   Dodatek B – požadavky na zařízení pro kontrolu letů – FR</a:t>
            </a:r>
          </a:p>
          <a:p>
            <a:pPr algn="l"/>
            <a:r>
              <a:rPr lang="cs-CZ" sz="1600" dirty="0" smtClean="0">
                <a:solidFill>
                  <a:schemeClr val="tx1"/>
                </a:solidFill>
              </a:rPr>
              <a:t>   Dodatek C – původce pro Oficiální pozorovatele a piloty pro lepší porozumění Dílu 3 	  	      popisující postupy, metody a výpočty. Nemá charakter předpisu.</a:t>
            </a:r>
          </a:p>
          <a:p>
            <a:pPr algn="l"/>
            <a:r>
              <a:rPr lang="cs-CZ" sz="1600" dirty="0" smtClean="0">
                <a:solidFill>
                  <a:schemeClr val="tx1"/>
                </a:solidFill>
              </a:rPr>
              <a:t>   Dodatek D – pravidla pro tvorbu světového žebříčku pilotů účastnících se soutěží pod 	   	      patronací IGC</a:t>
            </a:r>
          </a:p>
          <a:p>
            <a:pPr algn="l"/>
            <a:endParaRPr lang="cs-CZ" sz="1600" dirty="0" smtClean="0">
              <a:solidFill>
                <a:schemeClr val="tx1"/>
              </a:solidFill>
            </a:endParaRPr>
          </a:p>
          <a:p>
            <a:pPr algn="l"/>
            <a:r>
              <a:rPr lang="cs-CZ" sz="1600" dirty="0" smtClean="0">
                <a:solidFill>
                  <a:schemeClr val="tx1"/>
                </a:solidFill>
              </a:rPr>
              <a:t>Dále se vydávají:</a:t>
            </a:r>
          </a:p>
          <a:p>
            <a:pPr algn="l"/>
            <a:r>
              <a:rPr lang="cs-CZ" sz="1600" dirty="0" smtClean="0">
                <a:solidFill>
                  <a:schemeClr val="tx1"/>
                </a:solidFill>
              </a:rPr>
              <a:t>   Dodatek AH - udávající aktuální koeficienty pro třídu </a:t>
            </a:r>
            <a:r>
              <a:rPr lang="cs-CZ" sz="1600" dirty="0" err="1" smtClean="0">
                <a:solidFill>
                  <a:schemeClr val="tx1"/>
                </a:solidFill>
              </a:rPr>
              <a:t>Club</a:t>
            </a:r>
            <a:r>
              <a:rPr lang="cs-CZ" sz="1600" dirty="0" smtClean="0">
                <a:solidFill>
                  <a:schemeClr val="tx1"/>
                </a:solidFill>
              </a:rPr>
              <a:t> a pro dvoumístné kluzáky</a:t>
            </a:r>
          </a:p>
          <a:p>
            <a:pPr algn="l"/>
            <a:r>
              <a:rPr lang="cs-CZ" sz="1600" dirty="0" smtClean="0">
                <a:solidFill>
                  <a:schemeClr val="tx1"/>
                </a:solidFill>
              </a:rPr>
              <a:t>   Pravidla pro SGP – popisující postupy pro Grand </a:t>
            </a:r>
            <a:r>
              <a:rPr lang="cs-CZ" sz="1600" dirty="0" err="1" smtClean="0">
                <a:solidFill>
                  <a:schemeClr val="tx1"/>
                </a:solidFill>
              </a:rPr>
              <a:t>Prix</a:t>
            </a:r>
            <a:r>
              <a:rPr lang="cs-CZ" sz="1600" dirty="0" smtClean="0">
                <a:solidFill>
                  <a:schemeClr val="tx1"/>
                </a:solidFill>
              </a:rPr>
              <a:t> na kluzácích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odznaky</a:t>
            </a:r>
          </a:p>
        </p:txBody>
      </p:sp>
      <p:sp>
        <p:nvSpPr>
          <p:cNvPr id="3" name="Zástupný symbol pro obsah 2"/>
          <p:cNvSpPr>
            <a:spLocks noGrp="1"/>
          </p:cNvSpPr>
          <p:nvPr>
            <p:ph idx="1"/>
          </p:nvPr>
        </p:nvSpPr>
        <p:spPr/>
        <p:txBody>
          <a:bodyPr>
            <a:normAutofit/>
          </a:bodyPr>
          <a:lstStyle/>
          <a:p>
            <a:pPr>
              <a:buNone/>
            </a:pPr>
            <a:r>
              <a:rPr lang="cs-CZ" sz="1600" dirty="0" smtClean="0"/>
              <a:t>Je-li informace o pilotovi nebo o kluzáku v deklaraci ve FR vynechána nebo nesprávná, pak pouze pro hlášení na Stříbrný nebo Zlatý odznak má přednost certifikát OO potvrzující správný údaj.</a:t>
            </a:r>
          </a:p>
          <a:p>
            <a:pPr>
              <a:buNone/>
            </a:pPr>
            <a:r>
              <a:rPr lang="cs-CZ" sz="1600" b="1" dirty="0" smtClean="0"/>
              <a:t>Obsah deklarace</a:t>
            </a:r>
          </a:p>
          <a:p>
            <a:pPr>
              <a:buNone/>
            </a:pPr>
            <a:r>
              <a:rPr lang="cs-CZ" sz="1600" dirty="0" smtClean="0"/>
              <a:t>Pro všechna hlášení zaznamenaná FR nebo PR:</a:t>
            </a:r>
          </a:p>
          <a:p>
            <a:pPr>
              <a:buNone/>
            </a:pPr>
            <a:r>
              <a:rPr lang="cs-CZ" sz="1600" dirty="0" smtClean="0"/>
              <a:t>    a.	Datum letu.</a:t>
            </a:r>
          </a:p>
          <a:p>
            <a:pPr>
              <a:buNone/>
            </a:pPr>
            <a:r>
              <a:rPr lang="cs-CZ" sz="1600" dirty="0" smtClean="0"/>
              <a:t>    </a:t>
            </a:r>
            <a:r>
              <a:rPr lang="cs-CZ" sz="1600" dirty="0" err="1" smtClean="0"/>
              <a:t>b</a:t>
            </a:r>
            <a:r>
              <a:rPr lang="cs-CZ" sz="1600" dirty="0" smtClean="0"/>
              <a:t>.	Jméno pilota.</a:t>
            </a:r>
          </a:p>
          <a:p>
            <a:pPr>
              <a:buNone/>
            </a:pPr>
            <a:r>
              <a:rPr lang="cs-CZ" sz="1600" dirty="0" smtClean="0"/>
              <a:t>    </a:t>
            </a:r>
            <a:r>
              <a:rPr lang="cs-CZ" sz="1600" dirty="0" err="1" smtClean="0"/>
              <a:t>c</a:t>
            </a:r>
            <a:r>
              <a:rPr lang="cs-CZ" sz="1600" dirty="0" smtClean="0"/>
              <a:t>.	Typ kluzáku, jeho registrační značka nebo výrobní číslo, nebo jedinečné soutěžní číslo.</a:t>
            </a:r>
          </a:p>
          <a:p>
            <a:pPr>
              <a:buNone/>
            </a:pPr>
            <a:r>
              <a:rPr lang="cs-CZ" sz="1600" dirty="0" smtClean="0"/>
              <a:t>    </a:t>
            </a:r>
            <a:r>
              <a:rPr lang="cs-CZ" sz="1600" dirty="0" err="1" smtClean="0"/>
              <a:t>d</a:t>
            </a:r>
            <a:r>
              <a:rPr lang="cs-CZ" sz="1600" dirty="0" smtClean="0"/>
              <a:t>.	Výrobce, model a výrobní číslo let. zapisovače (FR) tak, jak je zaznamenáno v souboru .</a:t>
            </a:r>
            <a:r>
              <a:rPr lang="cs-CZ" sz="1600" dirty="0" err="1" smtClean="0"/>
              <a:t>igc</a:t>
            </a:r>
            <a:r>
              <a:rPr lang="cs-CZ" sz="1600" dirty="0" smtClean="0"/>
              <a:t> pro daný let. Když je použit PR, výrobce, model a výr. číslo tak jak je potvrzeno OO před letem.</a:t>
            </a:r>
          </a:p>
          <a:p>
            <a:pPr>
              <a:buNone/>
            </a:pPr>
            <a:r>
              <a:rPr lang="cs-CZ" sz="1600" dirty="0" smtClean="0"/>
              <a:t>Navíc, pro hlášení letu jiné, než na dobu trvání, na převýšení a na vzdálenost jinou, než přímou:</a:t>
            </a:r>
          </a:p>
          <a:p>
            <a:pPr>
              <a:buNone/>
            </a:pPr>
            <a:r>
              <a:rPr lang="cs-CZ" sz="1600" dirty="0" smtClean="0"/>
              <a:t>    </a:t>
            </a:r>
            <a:r>
              <a:rPr lang="cs-CZ" sz="1600" dirty="0" err="1" smtClean="0"/>
              <a:t>e</a:t>
            </a:r>
            <a:r>
              <a:rPr lang="cs-CZ" sz="1600" dirty="0" smtClean="0"/>
              <a:t>.	souřadnice traťových bodů.</a:t>
            </a:r>
          </a:p>
          <a:p>
            <a:pPr>
              <a:buNone/>
            </a:pPr>
            <a:r>
              <a:rPr lang="cs-CZ" sz="1600" dirty="0" smtClean="0"/>
              <a:t>Navíc, pro jakékoli hlášení pomocí záznamu FR (PR), když je použita deklarace v papírové formě:</a:t>
            </a:r>
          </a:p>
          <a:p>
            <a:pPr>
              <a:buNone/>
            </a:pPr>
            <a:r>
              <a:rPr lang="cs-CZ" sz="1600" dirty="0" smtClean="0"/>
              <a:t>    </a:t>
            </a:r>
            <a:r>
              <a:rPr lang="cs-CZ" sz="1600" dirty="0" err="1" smtClean="0"/>
              <a:t>f</a:t>
            </a:r>
            <a:r>
              <a:rPr lang="cs-CZ" sz="1600" dirty="0" smtClean="0"/>
              <a:t>.	Podpisy pilota a OO s datem a časem podpisu.</a:t>
            </a:r>
            <a:endParaRPr lang="cs-CZ" dirty="0" smtClean="0"/>
          </a:p>
          <a:p>
            <a:pPr>
              <a:buNone/>
            </a:pPr>
            <a:endParaRPr lang="cs-CZ" sz="1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odznaky</a:t>
            </a:r>
          </a:p>
        </p:txBody>
      </p:sp>
      <p:sp>
        <p:nvSpPr>
          <p:cNvPr id="3" name="Zástupný symbol pro obsah 2"/>
          <p:cNvSpPr>
            <a:spLocks noGrp="1"/>
          </p:cNvSpPr>
          <p:nvPr>
            <p:ph idx="1"/>
          </p:nvPr>
        </p:nvSpPr>
        <p:spPr/>
        <p:txBody>
          <a:bodyPr>
            <a:normAutofit lnSpcReduction="10000"/>
          </a:bodyPr>
          <a:lstStyle/>
          <a:p>
            <a:pPr>
              <a:buNone/>
            </a:pPr>
            <a:r>
              <a:rPr lang="cs-CZ" sz="1600" b="1" dirty="0" smtClean="0"/>
              <a:t>POŽADAVKY NA LETOVÉ DŮKAZY</a:t>
            </a:r>
            <a:endParaRPr lang="cs-CZ" sz="1600" dirty="0" smtClean="0"/>
          </a:p>
          <a:p>
            <a:pPr>
              <a:buNone/>
            </a:pPr>
            <a:r>
              <a:rPr lang="cs-CZ" sz="1600" b="1" dirty="0" smtClean="0"/>
              <a:t>Důkaz o času  </a:t>
            </a:r>
            <a:r>
              <a:rPr lang="cs-CZ" sz="1600" dirty="0" smtClean="0"/>
              <a:t>Musí být použity údaje GPS času, v podstatě shodné s nezávislým důkazem potvrzujícím čas vzletu. Let na dobu trvání 5 hodin - bez FR nebo PR, ale pod neustálou kontrolou OO, který kontroluje let podle 4.3.3. (OO musí dosvědčit jak vzlet, tak přistání a potvrdit čas vypnutí spolu s nutností doplnit dostupné důkazy, jako je letová dokumentace uchovávaná v místě vzletu a přistání pro potvrzení nepřerušeného letu.)</a:t>
            </a:r>
          </a:p>
          <a:p>
            <a:pPr>
              <a:buNone/>
            </a:pPr>
            <a:r>
              <a:rPr lang="cs-CZ" sz="1600" b="1" dirty="0" smtClean="0"/>
              <a:t>Důkaz o poloze  </a:t>
            </a:r>
            <a:endParaRPr lang="cs-CZ" sz="1600" dirty="0" smtClean="0"/>
          </a:p>
          <a:p>
            <a:pPr>
              <a:buNone/>
            </a:pPr>
            <a:r>
              <a:rPr lang="cs-CZ" sz="1600" dirty="0" smtClean="0"/>
              <a:t>BOD VYPNUTÍ  Bod vypnutí (nebo zastavení </a:t>
            </a:r>
            <a:r>
              <a:rPr lang="cs-CZ" sz="1600" dirty="0" err="1" smtClean="0"/>
              <a:t>MoP</a:t>
            </a:r>
            <a:r>
              <a:rPr lang="cs-CZ" sz="1600" dirty="0" smtClean="0"/>
              <a:t>) - dle zaznamenaných letových údajů. Jakmile je to po vypnutí možné, měl by pilot potlačit, nebo udělat sestupnou zatáčku, aby z údaje byl jasně poznat bod vypnutí. Bod vypnutí musí být určen na začátku tohoto sestupu nebo zatáčky. Viz SŘ3 C – 10.8a.</a:t>
            </a:r>
          </a:p>
          <a:p>
            <a:pPr>
              <a:buNone/>
            </a:pPr>
            <a:r>
              <a:rPr lang="cs-CZ" sz="1600" dirty="0" smtClean="0"/>
              <a:t>ODLETOVÁ/CÍLOVÁ PÁSKA  Kde je požadována odletová a/nebo cílová páska, důkaz o poloze z FR nebo PR musí ukázat, že ji kluzák proletěl. Odletová a/nebo cílová páska není požadovaná pro lety na dobu trvání, přímou vzdálenost nebo vzdálenost přes 3 OB.</a:t>
            </a:r>
          </a:p>
          <a:p>
            <a:pPr>
              <a:buNone/>
            </a:pPr>
            <a:r>
              <a:rPr lang="cs-CZ" sz="1600" dirty="0" smtClean="0"/>
              <a:t>DOSAŽENÉ OTOČNÉ BODY  Důkaz o poloze z FR nebo PR musí prokázat, že fix byl zaznamenán uvnitř OZ, nebo že </a:t>
            </a:r>
            <a:r>
              <a:rPr lang="cs-CZ" sz="1600" u="sng" dirty="0" smtClean="0"/>
              <a:t>přímá spojnice </a:t>
            </a:r>
            <a:r>
              <a:rPr lang="cs-CZ" sz="1600" dirty="0" smtClean="0"/>
              <a:t>po sobě následujících fixů protíná OZ.</a:t>
            </a:r>
          </a:p>
          <a:p>
            <a:pPr>
              <a:buNone/>
            </a:pPr>
            <a:r>
              <a:rPr lang="cs-CZ" sz="1600" dirty="0" smtClean="0"/>
              <a:t>CÍLOVÝ FIX	 Pokud je hlášen cílový fix, jeho poloha musí být vzata z údajů GPS. </a:t>
            </a:r>
          </a:p>
          <a:p>
            <a:pPr>
              <a:buNone/>
            </a:pPr>
            <a:endParaRPr lang="cs-CZ" sz="1600" dirty="0" smtClean="0"/>
          </a:p>
          <a:p>
            <a:pPr>
              <a:buNone/>
            </a:pPr>
            <a:endParaRPr lang="cs-CZ" sz="1600" dirty="0" smtClean="0"/>
          </a:p>
          <a:p>
            <a:pPr>
              <a:buNone/>
            </a:pPr>
            <a:endParaRPr lang="cs-CZ" sz="1600" dirty="0" smtClean="0"/>
          </a:p>
          <a:p>
            <a:endParaRPr lang="cs-CZ"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odznaky</a:t>
            </a:r>
          </a:p>
        </p:txBody>
      </p:sp>
      <p:sp>
        <p:nvSpPr>
          <p:cNvPr id="3" name="Zástupný symbol pro obsah 2"/>
          <p:cNvSpPr>
            <a:spLocks noGrp="1"/>
          </p:cNvSpPr>
          <p:nvPr>
            <p:ph idx="1"/>
          </p:nvPr>
        </p:nvSpPr>
        <p:spPr/>
        <p:txBody>
          <a:bodyPr>
            <a:normAutofit fontScale="92500"/>
          </a:bodyPr>
          <a:lstStyle/>
          <a:p>
            <a:pPr marL="342900" lvl="2" indent="-342900">
              <a:buNone/>
            </a:pPr>
            <a:r>
              <a:rPr lang="cs-CZ" sz="1600" b="1" dirty="0" smtClean="0"/>
              <a:t>Důkaz o nadmořské výšce</a:t>
            </a:r>
            <a:endParaRPr lang="cs-CZ" sz="1600" dirty="0" smtClean="0"/>
          </a:p>
          <a:p>
            <a:pPr lvl="0">
              <a:buNone/>
            </a:pPr>
            <a:r>
              <a:rPr lang="cs-CZ" sz="1600" dirty="0" smtClean="0"/>
              <a:t>Musí být použita barografická data z kalibrovaného FR, pokud jsou k dispozici. Pokud nejsou, nebo uběhla kalibrační perioda, pak je možno pro Stříbrné a Zlaté výkony použít výšková data GPS z FR nebo PR s tím, že se použije 100 m rezerva pro všechny požadavky Řádu na tlakovou výšku (např. převýšení min. 1100m pro stříbrnou výšku). </a:t>
            </a:r>
            <a:r>
              <a:rPr lang="cs-CZ" sz="1600" i="1" dirty="0" smtClean="0"/>
              <a:t>Viz SŘC-3.3.</a:t>
            </a:r>
          </a:p>
          <a:p>
            <a:pPr>
              <a:buNone/>
            </a:pPr>
            <a:r>
              <a:rPr lang="cs-CZ" sz="1600" dirty="0" smtClean="0"/>
              <a:t>Nadmořská výška, ve které kluzák protne odletovou, nebo cílovou pásku se určí jako lineární interpolace nadmořských výšek v posledním fixu před a prvním fixem po protnutí pásky.</a:t>
            </a:r>
          </a:p>
          <a:p>
            <a:pPr>
              <a:buNone/>
            </a:pPr>
            <a:r>
              <a:rPr lang="cs-CZ" sz="1600" b="1" dirty="0" smtClean="0"/>
              <a:t>Důkaz o době trvání</a:t>
            </a:r>
            <a:endParaRPr lang="cs-CZ" sz="1600" dirty="0" smtClean="0"/>
          </a:p>
          <a:p>
            <a:pPr lvl="0">
              <a:buNone/>
            </a:pPr>
            <a:r>
              <a:rPr lang="cs-CZ" sz="1600" dirty="0" smtClean="0"/>
              <a:t>Jestliže je let na dobu trvání na odznak proveden pod nepřetržitým dohledem OO, nejsou potřeba žádná výšková data z FR/PR. Výkon na dobu trvání je neplatný, pokud ztráta výšky je větší, než 1000m při použití barometrických údajů, nebo větší, než 900m při použití </a:t>
            </a:r>
            <a:r>
              <a:rPr lang="cs-CZ" sz="1600" dirty="0" err="1" smtClean="0"/>
              <a:t>výšk</a:t>
            </a:r>
            <a:r>
              <a:rPr lang="cs-CZ" sz="1600" dirty="0" smtClean="0"/>
              <a:t>. údajů GPS.</a:t>
            </a:r>
          </a:p>
          <a:p>
            <a:pPr lvl="0">
              <a:buNone/>
            </a:pPr>
            <a:r>
              <a:rPr lang="cs-CZ" sz="1600" b="1" dirty="0" smtClean="0"/>
              <a:t>Nepřetržitost letu	</a:t>
            </a:r>
            <a:r>
              <a:rPr lang="cs-CZ" sz="1600" dirty="0" smtClean="0"/>
              <a:t>Údaje o poloze</a:t>
            </a:r>
            <a:r>
              <a:rPr lang="cs-CZ" sz="1600" b="1" dirty="0" smtClean="0"/>
              <a:t> </a:t>
            </a:r>
            <a:r>
              <a:rPr lang="cs-CZ" sz="1600" dirty="0" smtClean="0"/>
              <a:t>z</a:t>
            </a:r>
            <a:r>
              <a:rPr lang="cs-CZ" sz="1600" b="1" dirty="0" smtClean="0"/>
              <a:t> </a:t>
            </a:r>
            <a:r>
              <a:rPr lang="cs-CZ" sz="1600" dirty="0" smtClean="0"/>
              <a:t>FR/PR musí ukázat, že kluzák během plachtařského výkonu nepřistál, a zdroj pohonu (</a:t>
            </a:r>
            <a:r>
              <a:rPr lang="cs-CZ" sz="1600" dirty="0" err="1" smtClean="0"/>
              <a:t>MoP</a:t>
            </a:r>
            <a:r>
              <a:rPr lang="cs-CZ" sz="1600" dirty="0" smtClean="0"/>
              <a:t>) nebyl použit. Přerušení v údajích o nadmořské výšce nezpochybní prokázání nepřetržitosti letu, jestliže OO a NAC </a:t>
            </a:r>
            <a:r>
              <a:rPr lang="cs-CZ" sz="1600" dirty="0" err="1" smtClean="0"/>
              <a:t>nabydou</a:t>
            </a:r>
            <a:r>
              <a:rPr lang="cs-CZ" sz="1600" dirty="0" smtClean="0"/>
              <a:t> přesvědčení, že nechybí žádná kritická data a důkaz je nezpochybnitelný. Důkaz o nepřetržitosti letu lze také vyhodnotit z časového záznamu výškových údajů GPS.</a:t>
            </a:r>
          </a:p>
          <a:p>
            <a:pPr>
              <a:buNone/>
            </a:pPr>
            <a:r>
              <a:rPr lang="cs-CZ" sz="1600" b="1" dirty="0" smtClean="0"/>
              <a:t>Časové meze pro kalibraci barografu  </a:t>
            </a:r>
            <a:r>
              <a:rPr lang="cs-CZ" sz="1600" dirty="0" smtClean="0"/>
              <a:t>funkce barometrického čidla ve FR / PR (pokud je zabudován) musí být kalibrována v průběhu 5 let před letem, nebo během dvou měsíců po letu. </a:t>
            </a:r>
            <a:endParaRPr lang="cs-CZ"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odznaky</a:t>
            </a:r>
            <a:endParaRPr lang="cs-CZ" sz="3200" dirty="0"/>
          </a:p>
        </p:txBody>
      </p:sp>
      <p:sp>
        <p:nvSpPr>
          <p:cNvPr id="3" name="Zástupný symbol pro obsah 2"/>
          <p:cNvSpPr>
            <a:spLocks noGrp="1"/>
          </p:cNvSpPr>
          <p:nvPr>
            <p:ph idx="1"/>
          </p:nvPr>
        </p:nvSpPr>
        <p:spPr/>
        <p:txBody>
          <a:bodyPr>
            <a:normAutofit fontScale="92500" lnSpcReduction="10000"/>
          </a:bodyPr>
          <a:lstStyle/>
          <a:p>
            <a:pPr>
              <a:buNone/>
            </a:pPr>
            <a:r>
              <a:rPr lang="cs-CZ" sz="1600" b="1" dirty="0" smtClean="0"/>
              <a:t>Záznamové postupy FR/PR:  </a:t>
            </a:r>
            <a:r>
              <a:rPr lang="cs-CZ" sz="1600" dirty="0" smtClean="0"/>
              <a:t>OO by měl znát používané způsoby potvrzování u jakéhokoli použitého FR. Pro každý použitý FR musí OO:</a:t>
            </a:r>
          </a:p>
          <a:p>
            <a:pPr>
              <a:buNone/>
            </a:pPr>
            <a:r>
              <a:rPr lang="cs-CZ" sz="1600" dirty="0" smtClean="0"/>
              <a:t>PŘED LETEM - zkontrolovat zabudování každé jednotky podle jejího schvalovacího dokumentu včetně zapečetění, pokud je to nutné. Rychlost záznamu (vzorkování) musí být nastavena na hodnotu min. 1x/min. Musí si také zaznamenat typ a výrobní číslo každého nezávislého záznamníku </a:t>
            </a:r>
            <a:r>
              <a:rPr lang="cs-CZ" sz="1600" dirty="0" err="1" smtClean="0"/>
              <a:t>MoP</a:t>
            </a:r>
            <a:r>
              <a:rPr lang="cs-CZ" sz="1600" dirty="0" smtClean="0"/>
              <a:t>, který je použit.</a:t>
            </a:r>
          </a:p>
          <a:p>
            <a:pPr>
              <a:buNone/>
            </a:pPr>
            <a:r>
              <a:rPr lang="cs-CZ" sz="1600" dirty="0" smtClean="0"/>
              <a:t>VZLET A PŘISTÁNÍ - použít důkazů nezávislých na zařízeních FR nebo PR pro ověření časů a bodů vzletu a přistání, jména pilota, typu kluzáku a jeho registrační značky. Pokud místo přistání není potvrzeno svědky, OO musí vyplnit certifikát o přistání.</a:t>
            </a:r>
          </a:p>
          <a:p>
            <a:pPr>
              <a:buNone/>
            </a:pPr>
            <a:r>
              <a:rPr lang="cs-CZ" sz="1600" dirty="0" smtClean="0"/>
              <a:t>PO LETU - Po přistání zkontrolovat veškeré pečeti, které byly aplikované. Musí provést nebo dozorovat stažení letových údajů z každého zařízení a dále musí zkontrolovat, že letové údaje jsou úplné a že lze z důkazů určit fixy o dosažení traťových bodů specifikovaných ve hlášení na odznak. Analýzu souboru .</a:t>
            </a:r>
            <a:r>
              <a:rPr lang="cs-CZ" sz="1600" dirty="0" err="1" smtClean="0"/>
              <a:t>igc</a:t>
            </a:r>
            <a:r>
              <a:rPr lang="cs-CZ" sz="1600" dirty="0" smtClean="0"/>
              <a:t> může provést jakákoli znalá osoba (</a:t>
            </a:r>
            <a:r>
              <a:rPr lang="cs-CZ" sz="1600" dirty="0" err="1" smtClean="0"/>
              <a:t>Annex</a:t>
            </a:r>
            <a:r>
              <a:rPr lang="cs-CZ" sz="1600" dirty="0" smtClean="0"/>
              <a:t> C, část 10).</a:t>
            </a:r>
          </a:p>
          <a:p>
            <a:pPr>
              <a:buNone/>
            </a:pPr>
            <a:r>
              <a:rPr lang="cs-CZ" sz="1600" b="1" dirty="0" smtClean="0"/>
              <a:t>Důkaz o chodu zdroje pohonu (</a:t>
            </a:r>
            <a:r>
              <a:rPr lang="cs-CZ" sz="1600" b="1" dirty="0" err="1" smtClean="0"/>
              <a:t>MoP</a:t>
            </a:r>
            <a:r>
              <a:rPr lang="cs-CZ" sz="1600" b="1" dirty="0" smtClean="0"/>
              <a:t>)  </a:t>
            </a:r>
            <a:r>
              <a:rPr lang="cs-CZ" sz="1600" dirty="0" smtClean="0"/>
              <a:t>U letu s </a:t>
            </a:r>
            <a:r>
              <a:rPr lang="cs-CZ" sz="1600" dirty="0" err="1" smtClean="0"/>
              <a:t>mot</a:t>
            </a:r>
            <a:r>
              <a:rPr lang="cs-CZ" sz="1600" dirty="0" smtClean="0"/>
              <a:t>. kluzákem je OO povinen potvrdit prostředky, které jsou k dispozici, že zdroj pohonu nebyl během plachtařského výkonu použit. Důkazem je splnění podmínek dle schvalovacího dokumentu použitého záznamového zařízení pro </a:t>
            </a:r>
            <a:r>
              <a:rPr lang="cs-CZ" sz="1600" dirty="0" err="1" smtClean="0"/>
              <a:t>MoP</a:t>
            </a:r>
            <a:r>
              <a:rPr lang="cs-CZ" sz="1600" dirty="0" smtClean="0"/>
              <a:t>. </a:t>
            </a:r>
          </a:p>
          <a:p>
            <a:pPr>
              <a:buNone/>
            </a:pPr>
            <a:r>
              <a:rPr lang="cs-CZ" sz="1600" b="1" dirty="0" smtClean="0"/>
              <a:t>Postup výpočtu vzdálenosti   </a:t>
            </a:r>
            <a:r>
              <a:rPr lang="cs-CZ" sz="1600" dirty="0" smtClean="0"/>
              <a:t>Jestliže dosažená vzdálenost zřetelně přesahuje požadavek, lze použít hodnotu vypočtenou softwarem pro analýzu letu. Pro lety na Diplomy delší, než 1000 km, nebo pokud přesná vzdálenost je kritická pro dosažení plachtařského výkonu, pak je nutné použít kalkulátor FAI (FAI </a:t>
            </a:r>
            <a:r>
              <a:rPr lang="cs-CZ" sz="1600" dirty="0" err="1" smtClean="0"/>
              <a:t>World</a:t>
            </a:r>
            <a:r>
              <a:rPr lang="cs-CZ" sz="1600" dirty="0" smtClean="0"/>
              <a:t> distance </a:t>
            </a:r>
            <a:r>
              <a:rPr lang="cs-CZ" sz="1600" dirty="0" err="1" smtClean="0"/>
              <a:t>calculator</a:t>
            </a:r>
            <a:r>
              <a:rPr lang="cs-CZ" sz="1600" dirty="0" smtClean="0"/>
              <a:t>) založený na zemském modelu WGS84. Viz SŘ3C-1.7c.</a:t>
            </a:r>
          </a:p>
          <a:p>
            <a:pPr>
              <a:buNone/>
            </a:pPr>
            <a:endParaRPr lang="cs-CZ" sz="1600" dirty="0" smtClean="0"/>
          </a:p>
          <a:p>
            <a:pPr>
              <a:buNone/>
            </a:pPr>
            <a:endParaRPr lang="cs-CZ" sz="1600" dirty="0" smtClean="0"/>
          </a:p>
          <a:p>
            <a:pPr>
              <a:buNone/>
            </a:pPr>
            <a:endParaRPr lang="cs-CZ" sz="1600" dirty="0" smtClean="0"/>
          </a:p>
          <a:p>
            <a:endParaRPr lang="cs-CZ"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sz="3200" dirty="0" smtClean="0"/>
              <a:t>SŘ pro D a DM - SVĚTOVÉ PLACHTAŘSKÉ REKORDY </a:t>
            </a:r>
            <a:endParaRPr lang="cs-CZ" sz="3200" dirty="0"/>
          </a:p>
        </p:txBody>
      </p:sp>
      <p:sp>
        <p:nvSpPr>
          <p:cNvPr id="3" name="Zástupný symbol pro obsah 2"/>
          <p:cNvSpPr>
            <a:spLocks noGrp="1"/>
          </p:cNvSpPr>
          <p:nvPr>
            <p:ph idx="1"/>
          </p:nvPr>
        </p:nvSpPr>
        <p:spPr>
          <a:xfrm>
            <a:off x="457200" y="1340768"/>
            <a:ext cx="8229600" cy="4968552"/>
          </a:xfrm>
        </p:spPr>
        <p:txBody>
          <a:bodyPr>
            <a:noAutofit/>
          </a:bodyPr>
          <a:lstStyle/>
          <a:p>
            <a:pPr>
              <a:buNone/>
            </a:pPr>
            <a:r>
              <a:rPr lang="cs-CZ" sz="1600" b="1" dirty="0" smtClean="0"/>
              <a:t>VŠEOBECNĚ       </a:t>
            </a:r>
            <a:r>
              <a:rPr lang="cs-CZ" sz="1600" dirty="0" smtClean="0"/>
              <a:t>pro rekordy je nutné použít pouze FR k tomu určené</a:t>
            </a:r>
          </a:p>
          <a:p>
            <a:pPr>
              <a:spcBef>
                <a:spcPts val="0"/>
              </a:spcBef>
              <a:buAutoNum type="alphaLcParenR"/>
            </a:pPr>
            <a:r>
              <a:rPr lang="cs-CZ" sz="1600" dirty="0" smtClean="0"/>
              <a:t>U pokusů o rekord není požadováno žádné oznámení předem</a:t>
            </a:r>
          </a:p>
          <a:p>
            <a:pPr>
              <a:spcBef>
                <a:spcPts val="0"/>
              </a:spcBef>
              <a:buAutoNum type="alphaLcParenR"/>
            </a:pPr>
            <a:r>
              <a:rPr lang="cs-CZ" sz="1600" dirty="0" smtClean="0"/>
              <a:t>pilot musí být držitelem platné Sportovní licence FAI vydané NAC nebo FAI</a:t>
            </a:r>
          </a:p>
          <a:p>
            <a:pPr lvl="0">
              <a:spcBef>
                <a:spcPts val="0"/>
              </a:spcBef>
              <a:buFont typeface="Arial" pitchFamily="34" charset="0"/>
              <a:buAutoNum type="alphaLcParenR" startAt="3"/>
            </a:pPr>
            <a:r>
              <a:rPr lang="cs-CZ" sz="1600" dirty="0" smtClean="0"/>
              <a:t>Kromě letů s posádkou definovaných v SŘ 3 musí být pokus o světový rekord nejprve schválen jako národní rekord – to pro kontinentální rekord neplatí. Národní rekordy jsou kontrolovány NAC a mohou se lišit nebo mohou být doplněny ke světovým nebo kontinentálním rekordům.</a:t>
            </a:r>
          </a:p>
          <a:p>
            <a:pPr lvl="0">
              <a:spcBef>
                <a:spcPts val="0"/>
              </a:spcBef>
              <a:buFont typeface="Arial" pitchFamily="34" charset="0"/>
              <a:buAutoNum type="alphaLcParenR" startAt="3"/>
            </a:pPr>
            <a:r>
              <a:rPr lang="cs-CZ" sz="1600" dirty="0" smtClean="0"/>
              <a:t> Používají se oblasti jednotlivých Kontinentů definované v GS-2.5, s výjimkou části Ruska, ležícího východně od 61.poledníku, která bude přidělena do Asie. Let křižující hranici mezi kontinenty bude přidělen regionu, ve kterém začal.</a:t>
            </a:r>
          </a:p>
          <a:p>
            <a:pPr lvl="0">
              <a:spcBef>
                <a:spcPts val="0"/>
              </a:spcBef>
              <a:buFont typeface="Arial" pitchFamily="34" charset="0"/>
              <a:buAutoNum type="alphaLcParenR" startAt="3"/>
            </a:pPr>
            <a:r>
              <a:rPr lang="cs-CZ" sz="1600" dirty="0" smtClean="0"/>
              <a:t>Jestliže je doloženo, že jakákoliv osoba, která měla, co do činění s pokusem o rekord, pozměnila, zatajila nebo jakýmkoli jiným způsobem zkreslila důkazy s podvodným záměrem, pak rekordní pokus musí být prohlášen za neplatný. FAI zruší platnost sportovních licencí všech viníků z důvodu podvodu a může jim doživotně nebo na určitý časový interval zrušit udělená ocenění, rekordy, tituly apod. NAC může být požádán, pokud je to odůvodněné, aby zrušil platnost oprávnění příslušného oficiálního pozorovatele/ů (OO). </a:t>
            </a:r>
          </a:p>
          <a:p>
            <a:pPr>
              <a:buNone/>
            </a:pPr>
            <a:r>
              <a:rPr lang="pl-PL" sz="1600" b="1" dirty="0" smtClean="0"/>
              <a:t>KATEGORIE, TŘÍDY A DRUHY REKORDŮ </a:t>
            </a:r>
          </a:p>
          <a:p>
            <a:pPr>
              <a:spcBef>
                <a:spcPts val="0"/>
              </a:spcBef>
              <a:buNone/>
            </a:pPr>
            <a:r>
              <a:rPr lang="cs-CZ" sz="1600" u="sng" dirty="0" smtClean="0"/>
              <a:t>Kategorie</a:t>
            </a:r>
            <a:r>
              <a:rPr lang="cs-CZ" sz="1600" dirty="0" smtClean="0"/>
              <a:t> rekordů se týkají </a:t>
            </a:r>
            <a:r>
              <a:rPr lang="cs-CZ" sz="1600" u="sng" dirty="0" smtClean="0"/>
              <a:t>pilota</a:t>
            </a:r>
            <a:r>
              <a:rPr lang="cs-CZ" sz="1600" dirty="0" smtClean="0"/>
              <a:t>, </a:t>
            </a:r>
            <a:r>
              <a:rPr lang="cs-CZ" sz="1600" u="sng" dirty="0" smtClean="0"/>
              <a:t>třídy</a:t>
            </a:r>
            <a:r>
              <a:rPr lang="cs-CZ" sz="1600" dirty="0" smtClean="0"/>
              <a:t> rekordů </a:t>
            </a:r>
            <a:r>
              <a:rPr lang="cs-CZ" sz="1600" u="sng" dirty="0" smtClean="0"/>
              <a:t>kluzáku,</a:t>
            </a:r>
            <a:r>
              <a:rPr lang="cs-CZ" sz="1600" dirty="0" smtClean="0"/>
              <a:t> d</a:t>
            </a:r>
            <a:r>
              <a:rPr lang="cs-CZ" sz="1600" u="sng" dirty="0" smtClean="0"/>
              <a:t>ruhy</a:t>
            </a:r>
            <a:r>
              <a:rPr lang="cs-CZ" sz="1600" dirty="0" smtClean="0"/>
              <a:t> rekordů </a:t>
            </a:r>
            <a:r>
              <a:rPr lang="cs-CZ" sz="1600" u="sng" dirty="0" smtClean="0"/>
              <a:t>hlášeného plachtařského výkonu</a:t>
            </a:r>
            <a:r>
              <a:rPr lang="cs-CZ" sz="1600" dirty="0" smtClean="0"/>
              <a:t>. Vznikne-li nová třída a druh rekordu, IGC stanoví minimální úroveň a zveřejní ji.</a:t>
            </a:r>
          </a:p>
          <a:p>
            <a:pPr>
              <a:spcBef>
                <a:spcPts val="0"/>
              </a:spcBef>
              <a:buNone/>
            </a:pPr>
            <a:r>
              <a:rPr lang="cs-CZ" sz="1600" b="1" dirty="0" smtClean="0"/>
              <a:t>Kategorie pilotů    </a:t>
            </a:r>
            <a:r>
              <a:rPr lang="cs-CZ" sz="1600" dirty="0" smtClean="0"/>
              <a:t>Všeobecná kategorie se týká všech pilotů. V ženské kategorii musí všechny osoby na palubě kluzáku být  ženy.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SVĚTOVÉ PLACHTAŘSKÉ REKORDY</a:t>
            </a:r>
            <a:endParaRPr lang="cs-CZ" sz="3200" dirty="0"/>
          </a:p>
        </p:txBody>
      </p:sp>
      <p:sp>
        <p:nvSpPr>
          <p:cNvPr id="3" name="Zástupný symbol pro obsah 2"/>
          <p:cNvSpPr>
            <a:spLocks noGrp="1"/>
          </p:cNvSpPr>
          <p:nvPr>
            <p:ph idx="1"/>
          </p:nvPr>
        </p:nvSpPr>
        <p:spPr>
          <a:xfrm>
            <a:off x="323528" y="1268760"/>
            <a:ext cx="8424936" cy="5112568"/>
          </a:xfrm>
        </p:spPr>
        <p:txBody>
          <a:bodyPr wrap="square">
            <a:normAutofit fontScale="25000" lnSpcReduction="20000"/>
          </a:bodyPr>
          <a:lstStyle/>
          <a:p>
            <a:pPr>
              <a:buNone/>
            </a:pPr>
            <a:r>
              <a:rPr lang="cs-CZ" sz="6400" b="1" dirty="0" smtClean="0"/>
              <a:t>Třídy rekordů - kluzáky </a:t>
            </a:r>
          </a:p>
          <a:p>
            <a:pPr>
              <a:buNone/>
            </a:pPr>
            <a:r>
              <a:rPr lang="cs-CZ" sz="6400" dirty="0" smtClean="0"/>
              <a:t>a. VOLNÁ - jakýkoli kluzák třídy D FAI</a:t>
            </a:r>
          </a:p>
          <a:p>
            <a:pPr>
              <a:buNone/>
            </a:pPr>
            <a:r>
              <a:rPr lang="cs-CZ" sz="6400" dirty="0" err="1" smtClean="0"/>
              <a:t>b</a:t>
            </a:r>
            <a:r>
              <a:rPr lang="cs-CZ" sz="6400" dirty="0" smtClean="0"/>
              <a:t>. 15 METRŮ - jakýkoli kluzák třídy D FAI, jehož rozpětí není větší, než 15 000 mm </a:t>
            </a:r>
          </a:p>
          <a:p>
            <a:pPr>
              <a:buNone/>
            </a:pPr>
            <a:r>
              <a:rPr lang="cs-CZ" sz="6400" dirty="0" err="1" smtClean="0"/>
              <a:t>c</a:t>
            </a:r>
            <a:r>
              <a:rPr lang="cs-CZ" sz="6400" dirty="0" smtClean="0"/>
              <a:t>. 13,5 METRŮ - jakýkoli kluzák třídy D FAI, jehož rozpětí není větší, než 13 500 mm </a:t>
            </a:r>
          </a:p>
          <a:p>
            <a:pPr>
              <a:buNone/>
            </a:pPr>
            <a:r>
              <a:rPr lang="cs-CZ" sz="6400" dirty="0" err="1" smtClean="0"/>
              <a:t>d</a:t>
            </a:r>
            <a:r>
              <a:rPr lang="cs-CZ" sz="6400" dirty="0" smtClean="0"/>
              <a:t>. ULTRALEHKÝ - jakýkoli kluzák třídy D FAI, jehož vzlet. hmotnost není větší, než 220kg.  	(Kluzák třídy MICROLIFT je ULTRALEHKÝ s plošným zatížením menším než 18kg/m2 . Tato třída nemá samostatné rekordy). </a:t>
            </a:r>
          </a:p>
          <a:p>
            <a:pPr>
              <a:buNone/>
            </a:pPr>
            <a:r>
              <a:rPr lang="cs-CZ" sz="6400" b="1" dirty="0" smtClean="0"/>
              <a:t>Vícemístné kluzáky a motorové kluzáky</a:t>
            </a:r>
          </a:p>
          <a:p>
            <a:pPr>
              <a:buNone/>
            </a:pPr>
            <a:r>
              <a:rPr lang="cs-CZ" sz="6400" dirty="0" smtClean="0"/>
              <a:t>a.    Když je použit vícemístný kluzák, celá letová posádka musí být uvedena v deklaraci FR, plným jménem ve formuláři hlášení a jednotlivé osoby musí být nejméně čtrnáctileté. FAI uvede v rejstříku  rekordů jmenovitě jen ty členy letové posádky, kteří jsou držitelé Sport. licence FAI.</a:t>
            </a:r>
          </a:p>
          <a:p>
            <a:pPr>
              <a:buNone/>
            </a:pPr>
            <a:r>
              <a:rPr lang="cs-CZ" sz="6400" dirty="0" err="1" smtClean="0"/>
              <a:t>b</a:t>
            </a:r>
            <a:r>
              <a:rPr lang="cs-CZ" sz="6400" dirty="0" smtClean="0"/>
              <a:t>.    Když pilot a letová posádka hlásí světový rekord na vícemístném kluzáku, může vystupovat jako tým. V tomto případě musí mít každý člen posádky Sportovní licenci a rekord bude zapsán na určeného velitele letu.</a:t>
            </a:r>
          </a:p>
          <a:p>
            <a:pPr>
              <a:buNone/>
            </a:pPr>
            <a:r>
              <a:rPr lang="cs-CZ" sz="6600" dirty="0" smtClean="0"/>
              <a:t> </a:t>
            </a:r>
            <a:r>
              <a:rPr lang="cs-CZ" sz="6600" b="1" dirty="0" smtClean="0"/>
              <a:t>Označování rekordů  </a:t>
            </a:r>
            <a:r>
              <a:rPr lang="cs-CZ" sz="6600" dirty="0" smtClean="0"/>
              <a:t>Rekordy kluzáků jsou označeny kódem. První je kódové písmeno FAI pro kluzáky (D), následně označení třídy, a dále označení kat. pilota (všeobecná nebo ženská). </a:t>
            </a:r>
          </a:p>
          <a:p>
            <a:pPr>
              <a:buNone/>
            </a:pPr>
            <a:r>
              <a:rPr lang="cs-CZ" sz="6600" dirty="0" smtClean="0"/>
              <a:t>Rekordy kluzáků Volné třídy označeny přidáním písmene O. </a:t>
            </a:r>
          </a:p>
          <a:p>
            <a:pPr>
              <a:buNone/>
            </a:pPr>
            <a:r>
              <a:rPr lang="cs-CZ" sz="6600" dirty="0" smtClean="0"/>
              <a:t>Rekordy kluzáků třídy 15 m označeny přidáním číslic 15. </a:t>
            </a:r>
          </a:p>
          <a:p>
            <a:pPr>
              <a:buNone/>
            </a:pPr>
            <a:r>
              <a:rPr lang="cs-CZ" sz="6600" dirty="0" smtClean="0"/>
              <a:t>Rekordy kluzáků třídy 13,5 m označeny přidáním písmene 13. </a:t>
            </a:r>
          </a:p>
          <a:p>
            <a:pPr>
              <a:buNone/>
            </a:pPr>
            <a:r>
              <a:rPr lang="cs-CZ" sz="6600" dirty="0" smtClean="0"/>
              <a:t>Rekordy kluzáků třídy ULTRALEHKÝ  označeny přidáním písmene U. </a:t>
            </a:r>
          </a:p>
          <a:p>
            <a:pPr>
              <a:buNone/>
            </a:pPr>
            <a:r>
              <a:rPr lang="cs-CZ" sz="6600" dirty="0" smtClean="0"/>
              <a:t>Všeobecná kategorie pilotů je označena písmenem G, Ženská kategorie pilotů písmenem F. </a:t>
            </a:r>
          </a:p>
          <a:p>
            <a:pPr>
              <a:buNone/>
            </a:pPr>
            <a:r>
              <a:rPr lang="cs-CZ" sz="6600" dirty="0" smtClean="0"/>
              <a:t>Příklady: 	D13F - Plachtění, třída 13,5, Ženy,   D15G - Plachtění, Třída 15 m, Všeobecná</a:t>
            </a:r>
          </a:p>
          <a:p>
            <a:pPr>
              <a:buNone/>
            </a:pPr>
            <a:endParaRPr lang="cs-CZ" sz="6400" dirty="0" smtClean="0"/>
          </a:p>
          <a:p>
            <a:pPr marL="999000" indent="-1143000">
              <a:buNone/>
            </a:pPr>
            <a:endParaRPr lang="cs-CZ" sz="6400" dirty="0" smtClean="0"/>
          </a:p>
          <a:p>
            <a:pPr marL="180000" indent="-324000">
              <a:buNone/>
            </a:pPr>
            <a:endParaRPr lang="cs-CZ" sz="6400" dirty="0" smtClean="0"/>
          </a:p>
          <a:p>
            <a:pPr marL="0" indent="-324000">
              <a:buNone/>
            </a:pPr>
            <a:endParaRPr lang="cs-CZ" sz="6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SVĚTOVÉ PLACHTAŘSKÉ REKORDY</a:t>
            </a:r>
            <a:endParaRPr lang="cs-CZ" sz="3200" dirty="0"/>
          </a:p>
        </p:txBody>
      </p:sp>
      <p:sp>
        <p:nvSpPr>
          <p:cNvPr id="3" name="Zástupný symbol pro obsah 2"/>
          <p:cNvSpPr>
            <a:spLocks noGrp="1"/>
          </p:cNvSpPr>
          <p:nvPr>
            <p:ph idx="1"/>
          </p:nvPr>
        </p:nvSpPr>
        <p:spPr>
          <a:xfrm>
            <a:off x="467544" y="1412776"/>
            <a:ext cx="8229600" cy="4752528"/>
          </a:xfrm>
        </p:spPr>
        <p:txBody>
          <a:bodyPr>
            <a:noAutofit/>
          </a:bodyPr>
          <a:lstStyle/>
          <a:p>
            <a:pPr>
              <a:buNone/>
            </a:pPr>
            <a:r>
              <a:rPr lang="cs-CZ" sz="1600" b="1" dirty="0" smtClean="0"/>
              <a:t>Rekordy na vzdálenost    </a:t>
            </a:r>
            <a:r>
              <a:rPr lang="cs-CZ" sz="1600" dirty="0" smtClean="0"/>
              <a:t>Hlášení o novém rekordu musí převýšit stávající hodnotu o 1 km. Jestliže ztráta výšky (</a:t>
            </a:r>
            <a:r>
              <a:rPr lang="cs-CZ" sz="1600" dirty="0" err="1" smtClean="0"/>
              <a:t>LoH</a:t>
            </a:r>
            <a:r>
              <a:rPr lang="cs-CZ" sz="1600" dirty="0" smtClean="0"/>
              <a:t>) mezi bodem odletu a cílovým bodem je větší, než 1000 metrů, dosažená vzdálenost musí být zkrácena o </a:t>
            </a:r>
            <a:r>
              <a:rPr lang="cs-CZ" sz="1600" b="1" i="1" dirty="0" smtClean="0"/>
              <a:t>100*(</a:t>
            </a:r>
            <a:r>
              <a:rPr lang="cs-CZ" sz="1600" b="1" i="1" dirty="0" err="1" smtClean="0"/>
              <a:t>LoH</a:t>
            </a:r>
            <a:r>
              <a:rPr lang="cs-CZ" sz="1600" b="1" i="1" dirty="0" smtClean="0"/>
              <a:t> – 1000)</a:t>
            </a:r>
            <a:r>
              <a:rPr lang="cs-CZ" sz="1600" dirty="0" smtClean="0"/>
              <a:t> metrů, a tím je určena oficiální vzdálenost. </a:t>
            </a:r>
          </a:p>
          <a:p>
            <a:pPr lvl="0">
              <a:spcBef>
                <a:spcPts val="0"/>
              </a:spcBef>
              <a:buNone/>
            </a:pPr>
            <a:r>
              <a:rPr lang="cs-CZ" sz="1600" dirty="0" smtClean="0"/>
              <a:t>a) Cílová vzdálenost		Deklarovaný odletový a cílový bod bez otočných bodů </a:t>
            </a:r>
          </a:p>
          <a:p>
            <a:pPr lvl="0">
              <a:spcBef>
                <a:spcPts val="0"/>
              </a:spcBef>
              <a:buNone/>
            </a:pPr>
            <a:r>
              <a:rPr lang="cs-CZ" sz="1600" dirty="0" smtClean="0"/>
              <a:t>b) Volná vzdálenost		Jakýkoli odletový a cílový bod bez otočných bodů</a:t>
            </a:r>
          </a:p>
          <a:p>
            <a:pPr lvl="0">
              <a:spcBef>
                <a:spcPts val="0"/>
              </a:spcBef>
              <a:buNone/>
            </a:pPr>
            <a:r>
              <a:rPr lang="cs-CZ" sz="1600" dirty="0" smtClean="0"/>
              <a:t>c) Návratová vzdálenost	Uzavřená trať s jedním deklarovaným otočným bodem</a:t>
            </a:r>
          </a:p>
          <a:p>
            <a:pPr lvl="0">
              <a:spcBef>
                <a:spcPts val="0"/>
              </a:spcBef>
              <a:buNone/>
            </a:pPr>
            <a:r>
              <a:rPr lang="cs-CZ" sz="1600" dirty="0" smtClean="0"/>
              <a:t>d) Volná návratová vzdálenost	Uzavřená trať s jedním otočným bodem, určeným z fixů (polohy)</a:t>
            </a:r>
          </a:p>
          <a:p>
            <a:pPr lvl="0">
              <a:spcBef>
                <a:spcPts val="0"/>
              </a:spcBef>
              <a:buNone/>
            </a:pPr>
            <a:r>
              <a:rPr lang="cs-CZ" sz="1600" dirty="0" smtClean="0"/>
              <a:t>e) Vzdálenost přes 3 OB	1 až 3 deklarované otočné body</a:t>
            </a:r>
          </a:p>
          <a:p>
            <a:pPr lvl="0">
              <a:spcBef>
                <a:spcPts val="0"/>
              </a:spcBef>
              <a:buNone/>
            </a:pPr>
            <a:r>
              <a:rPr lang="cs-CZ" sz="1600" dirty="0" smtClean="0"/>
              <a:t>f) Volná vzdálenost přes 3 OB	1 až 3 OB určené z fixů  </a:t>
            </a:r>
          </a:p>
          <a:p>
            <a:pPr lvl="0">
              <a:spcBef>
                <a:spcPts val="0"/>
              </a:spcBef>
              <a:buNone/>
            </a:pPr>
            <a:r>
              <a:rPr lang="cs-CZ" sz="1600" dirty="0" smtClean="0"/>
              <a:t>g) Vzdálenost na trojúhelníku	uzavřená trať s 2 nebo 3 deklarovanými OB </a:t>
            </a:r>
          </a:p>
          <a:p>
            <a:pPr lvl="0">
              <a:spcBef>
                <a:spcPts val="0"/>
              </a:spcBef>
              <a:buNone/>
            </a:pPr>
            <a:r>
              <a:rPr lang="cs-CZ" sz="1600" dirty="0" smtClean="0"/>
              <a:t>h) Volná vzdál. na trojúhelníku	uzavřená trať s 2 nebo 3 OB určenými z fixů</a:t>
            </a:r>
          </a:p>
          <a:p>
            <a:pPr lvl="0">
              <a:spcBef>
                <a:spcPts val="0"/>
              </a:spcBef>
              <a:buNone/>
            </a:pPr>
            <a:endParaRPr lang="cs-CZ" sz="1600" dirty="0" smtClean="0"/>
          </a:p>
          <a:p>
            <a:pPr lvl="0">
              <a:spcBef>
                <a:spcPts val="0"/>
              </a:spcBef>
              <a:buNone/>
            </a:pPr>
            <a:r>
              <a:rPr lang="cs-CZ" sz="1600" b="1" dirty="0" smtClean="0"/>
              <a:t>Rychlostní rekordy</a:t>
            </a:r>
            <a:r>
              <a:rPr lang="cs-CZ" sz="1600" dirty="0" smtClean="0"/>
              <a:t>	Hlášení o novém rekordu musí převýšit stávající hodnotu o 1 km/</a:t>
            </a:r>
            <a:r>
              <a:rPr lang="cs-CZ" sz="1600" dirty="0" err="1" smtClean="0"/>
              <a:t>h</a:t>
            </a:r>
            <a:r>
              <a:rPr lang="cs-CZ" sz="1600" dirty="0" smtClean="0"/>
              <a:t>. Ztráta výšky mezi bodem odletu a cílovým bodem větší než 1000 metrů zneplatní plachtařský výkon.</a:t>
            </a:r>
          </a:p>
          <a:p>
            <a:pPr>
              <a:spcBef>
                <a:spcPts val="0"/>
              </a:spcBef>
              <a:buNone/>
            </a:pPr>
            <a:r>
              <a:rPr lang="cs-CZ" sz="1600" u="sng" dirty="0" smtClean="0"/>
              <a:t>Rychlost na návratové trati</a:t>
            </a:r>
            <a:r>
              <a:rPr lang="cs-CZ" sz="1600" dirty="0" smtClean="0"/>
              <a:t>    Trať uvedená pod c) se vzdáleností 500km, nebo násobků 500km.</a:t>
            </a:r>
          </a:p>
          <a:p>
            <a:pPr>
              <a:spcBef>
                <a:spcPts val="0"/>
              </a:spcBef>
              <a:buNone/>
            </a:pPr>
            <a:r>
              <a:rPr lang="cs-CZ" sz="1600" u="sng" dirty="0" smtClean="0"/>
              <a:t>Rychlost na trojúhelníku</a:t>
            </a:r>
            <a:r>
              <a:rPr lang="cs-CZ" sz="1600" dirty="0" smtClean="0"/>
              <a:t>         Trať uvedená pod g) se vzdáleností 100, 300, 500, 750, 1250km, nebo násobky 500 km. Rekord může být ohlášen pro deklarovanou trať a pro jakýkoli kratší trojúhelník odpovídající požadavkům na jeho délku ramen.</a:t>
            </a:r>
          </a:p>
          <a:p>
            <a:pPr>
              <a:spcBef>
                <a:spcPts val="0"/>
              </a:spcBef>
              <a:buNone/>
            </a:pPr>
            <a:endParaRPr lang="cs-CZ" sz="1600" dirty="0" smtClean="0"/>
          </a:p>
          <a:p>
            <a:pPr lvl="0">
              <a:spcBef>
                <a:spcPts val="0"/>
              </a:spcBef>
              <a:buNone/>
            </a:pPr>
            <a:endParaRPr lang="cs-CZ" sz="1600" dirty="0" smtClean="0"/>
          </a:p>
          <a:p>
            <a:pPr>
              <a:buNone/>
            </a:pPr>
            <a:endParaRPr lang="cs-CZ" sz="1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SVĚTOVÉ PLACHTAŘSKÉ REKORDY</a:t>
            </a:r>
            <a:endParaRPr lang="cs-CZ" sz="3200" dirty="0"/>
          </a:p>
        </p:txBody>
      </p:sp>
      <p:sp>
        <p:nvSpPr>
          <p:cNvPr id="3" name="Zástupný symbol pro obsah 2"/>
          <p:cNvSpPr>
            <a:spLocks noGrp="1"/>
          </p:cNvSpPr>
          <p:nvPr>
            <p:ph idx="1"/>
          </p:nvPr>
        </p:nvSpPr>
        <p:spPr>
          <a:xfrm>
            <a:off x="457200" y="1340768"/>
            <a:ext cx="8229600" cy="4968552"/>
          </a:xfrm>
        </p:spPr>
        <p:txBody>
          <a:bodyPr>
            <a:normAutofit fontScale="92500"/>
          </a:bodyPr>
          <a:lstStyle/>
          <a:p>
            <a:pPr>
              <a:buNone/>
            </a:pPr>
            <a:r>
              <a:rPr lang="cs-CZ" sz="1600" b="1" dirty="0" smtClean="0"/>
              <a:t>Výškové rekordy    </a:t>
            </a:r>
            <a:r>
              <a:rPr lang="cs-CZ" sz="1600" dirty="0" smtClean="0"/>
              <a:t>Hlášení o novém rekordu musí převýšit stávající hodnotu o 1% při použití tlakových údajů, nebo 150m při použití údajů GPS. Výškové rekordy jsou omezeny pouze pro Volnou třídu:</a:t>
            </a:r>
          </a:p>
          <a:p>
            <a:pPr>
              <a:buNone/>
            </a:pPr>
            <a:r>
              <a:rPr lang="cs-CZ" sz="1600" dirty="0" smtClean="0"/>
              <a:t>a.	Převýšení – viz definice			</a:t>
            </a:r>
          </a:p>
          <a:p>
            <a:pPr>
              <a:buAutoNum type="alphaLcPeriod" startAt="2"/>
            </a:pPr>
            <a:r>
              <a:rPr lang="cs-CZ" sz="1600" dirty="0" smtClean="0"/>
              <a:t>Absolutní nadmořská výška	Musí dojít k převýšení alespoň 5000m nad </a:t>
            </a:r>
            <a:r>
              <a:rPr lang="cs-CZ" sz="1600" dirty="0" err="1" smtClean="0"/>
              <a:t>nadm</a:t>
            </a:r>
            <a:r>
              <a:rPr lang="cs-CZ" sz="1600" dirty="0" smtClean="0"/>
              <a:t>. výškou startu.</a:t>
            </a:r>
          </a:p>
          <a:p>
            <a:pPr>
              <a:buNone/>
            </a:pPr>
            <a:r>
              <a:rPr lang="cs-CZ" sz="1600" b="1" dirty="0" smtClean="0"/>
              <a:t>Geometrické rozměry trojúhelníku</a:t>
            </a:r>
            <a:r>
              <a:rPr lang="cs-CZ" sz="1600" dirty="0" smtClean="0"/>
              <a:t>	Pro trojúhelníkové a volné trojúhelníkové tratě 750km nebo více musí každé rameno měřit 25% až 45% oficiální vzdálenosti. Pro tratě kratší než 750km nesmí být žádné rameno kratší, než 28% oficiální vzdálenosti.</a:t>
            </a:r>
          </a:p>
          <a:p>
            <a:pPr>
              <a:buNone/>
            </a:pPr>
            <a:endParaRPr lang="cs-CZ" sz="1600" b="1" dirty="0" smtClean="0"/>
          </a:p>
          <a:p>
            <a:pPr>
              <a:buNone/>
            </a:pPr>
            <a:r>
              <a:rPr lang="cs-CZ" sz="1600" b="1" dirty="0" smtClean="0"/>
              <a:t>Obsah deklarace</a:t>
            </a:r>
            <a:r>
              <a:rPr lang="cs-CZ" sz="1600" dirty="0" smtClean="0"/>
              <a:t>	Pro všechny rekordní lety je požadovaná deklarace obsahující informace uvedené níže. Platná je pouze poslední deklarace k tomuto letu vytvořená před vzletem.</a:t>
            </a:r>
          </a:p>
          <a:p>
            <a:pPr>
              <a:buNone/>
            </a:pPr>
            <a:r>
              <a:rPr lang="cs-CZ" sz="1600" dirty="0" smtClean="0"/>
              <a:t>a.	Datum letu</a:t>
            </a:r>
          </a:p>
          <a:p>
            <a:pPr>
              <a:buAutoNum type="alphaLcPeriod" startAt="2"/>
            </a:pPr>
            <a:r>
              <a:rPr lang="cs-CZ" sz="1600" dirty="0" smtClean="0"/>
              <a:t>Jméno velitele letadla a posádky, pokud je.</a:t>
            </a:r>
          </a:p>
          <a:p>
            <a:pPr>
              <a:buAutoNum type="alphaLcPeriod" startAt="3"/>
            </a:pPr>
            <a:r>
              <a:rPr lang="cs-CZ" sz="1600" dirty="0" smtClean="0"/>
              <a:t>Typ kluzáku, jeho registrační značka, nebo výrobní číslo, nebo unikátní soutěžní číslo dané NAC. </a:t>
            </a:r>
          </a:p>
          <a:p>
            <a:pPr>
              <a:buAutoNum type="alphaLcPeriod" startAt="4"/>
            </a:pPr>
            <a:r>
              <a:rPr lang="cs-CZ" sz="1600" dirty="0" smtClean="0"/>
              <a:t>Výrobce, model a výrobní číslo letového zapisovače FR.</a:t>
            </a:r>
          </a:p>
          <a:p>
            <a:pPr>
              <a:buAutoNum type="alphaLcPeriod" startAt="5"/>
            </a:pPr>
            <a:r>
              <a:rPr lang="cs-CZ" sz="1600" dirty="0" smtClean="0"/>
              <a:t>Souřadnice traťových bodů, pokud je požadováno.</a:t>
            </a:r>
          </a:p>
          <a:p>
            <a:pPr>
              <a:buNone/>
            </a:pPr>
            <a:r>
              <a:rPr lang="cs-CZ" sz="1600" b="1" dirty="0" smtClean="0"/>
              <a:t>Deklarace z více než jednoho FR   </a:t>
            </a:r>
            <a:r>
              <a:rPr lang="cs-CZ" sz="1600" dirty="0" smtClean="0"/>
              <a:t>Musí být předložen soubor .</a:t>
            </a:r>
            <a:r>
              <a:rPr lang="cs-CZ" sz="1600" dirty="0" err="1" smtClean="0"/>
              <a:t>igc</a:t>
            </a:r>
            <a:r>
              <a:rPr lang="cs-CZ" sz="1600" dirty="0" smtClean="0"/>
              <a:t> z každého kontrolovaného FR. Kromě záznamu času deklarace musí být deklarace úkolu identické. FAI si vyhrazuje právo neuznat jakékoli hlášení, kde je pochybnost o platnosti deklarace.</a:t>
            </a:r>
          </a:p>
          <a:p>
            <a:pPr>
              <a:buNone/>
            </a:pPr>
            <a:endParaRPr lang="cs-CZ"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SVĚTOVÉ PLACHTAŘSKÉ REKORDY</a:t>
            </a:r>
            <a:endParaRPr lang="cs-CZ" sz="3200" dirty="0"/>
          </a:p>
        </p:txBody>
      </p:sp>
      <p:sp>
        <p:nvSpPr>
          <p:cNvPr id="3" name="Zástupný symbol pro obsah 2"/>
          <p:cNvSpPr>
            <a:spLocks noGrp="1"/>
          </p:cNvSpPr>
          <p:nvPr>
            <p:ph idx="1"/>
          </p:nvPr>
        </p:nvSpPr>
        <p:spPr/>
        <p:txBody>
          <a:bodyPr>
            <a:normAutofit lnSpcReduction="10000"/>
          </a:bodyPr>
          <a:lstStyle/>
          <a:p>
            <a:pPr>
              <a:buNone/>
            </a:pPr>
            <a:r>
              <a:rPr lang="cs-CZ" sz="1600" b="1" dirty="0" smtClean="0"/>
              <a:t>NEPŘETRŽITOST LETU</a:t>
            </a:r>
            <a:r>
              <a:rPr lang="cs-CZ" sz="1600" dirty="0" smtClean="0"/>
              <a:t> </a:t>
            </a:r>
          </a:p>
          <a:p>
            <a:pPr>
              <a:buNone/>
            </a:pPr>
            <a:r>
              <a:rPr lang="cs-CZ" sz="1600" dirty="0" smtClean="0"/>
              <a:t>a.	Letové údaje musí dokázat, že nedošlo k mezipřistání kluzáku, a že nebyl použit zdroj pohonu </a:t>
            </a:r>
          </a:p>
          <a:p>
            <a:pPr>
              <a:buNone/>
            </a:pPr>
            <a:r>
              <a:rPr lang="cs-CZ" sz="1600" dirty="0" smtClean="0"/>
              <a:t>	(</a:t>
            </a:r>
            <a:r>
              <a:rPr lang="cs-CZ" sz="1600" dirty="0" err="1" smtClean="0"/>
              <a:t>MoP</a:t>
            </a:r>
            <a:r>
              <a:rPr lang="cs-CZ" sz="1600" dirty="0" smtClean="0"/>
              <a:t>) během plachtařského výkonu.</a:t>
            </a:r>
          </a:p>
          <a:p>
            <a:pPr>
              <a:buNone/>
            </a:pPr>
            <a:r>
              <a:rPr lang="cs-CZ" sz="1600" dirty="0" err="1" smtClean="0"/>
              <a:t>b</a:t>
            </a:r>
            <a:r>
              <a:rPr lang="cs-CZ" sz="1600" dirty="0" smtClean="0"/>
              <a:t>.	Přerušení barografických údajů nezpochybní důkaz o nepřetržitosti letu, pokud OO a NAC </a:t>
            </a:r>
            <a:r>
              <a:rPr lang="cs-CZ" sz="1600" dirty="0" err="1" smtClean="0"/>
              <a:t>nabydou</a:t>
            </a:r>
            <a:r>
              <a:rPr lang="cs-CZ" sz="1600" dirty="0" smtClean="0"/>
              <a:t> přesvědčeni, že nechybí žádné kritické údaje a že důkaz zůstává nezpochybnitelný. </a:t>
            </a:r>
          </a:p>
          <a:p>
            <a:pPr>
              <a:buNone/>
            </a:pPr>
            <a:r>
              <a:rPr lang="cs-CZ" sz="1600" i="1" dirty="0" smtClean="0"/>
              <a:t>	Pozn.: Důkaz o nepřetržitosti letu lze vyhodnotit z časového záznamu výškových údajů GPS.</a:t>
            </a:r>
            <a:endParaRPr lang="cs-CZ" sz="1600" dirty="0" smtClean="0"/>
          </a:p>
          <a:p>
            <a:pPr>
              <a:buNone/>
            </a:pPr>
            <a:r>
              <a:rPr lang="cs-CZ" sz="1600" b="1" dirty="0" smtClean="0"/>
              <a:t>VÝPOČTY A KALIBRACE</a:t>
            </a:r>
            <a:endParaRPr lang="cs-CZ" sz="1600" dirty="0" smtClean="0"/>
          </a:p>
          <a:p>
            <a:pPr>
              <a:buNone/>
            </a:pPr>
            <a:r>
              <a:rPr lang="cs-CZ" sz="1600" dirty="0" smtClean="0"/>
              <a:t>Jakoukoli nepřesnost měření nebo výpočtu vztahující se k letovým údajům je třeba vyložit tak, aby znamenala maximální </a:t>
            </a:r>
            <a:r>
              <a:rPr lang="cs-CZ" sz="1600" u="sng" dirty="0" smtClean="0"/>
              <a:t>znevýhodnění</a:t>
            </a:r>
            <a:r>
              <a:rPr lang="cs-CZ" sz="1600" dirty="0" smtClean="0"/>
              <a:t> pilota. Minimální údaje požadované pro jednotlivý typ plachtařského výkonu je stanoven v přihlašovacích formulářích pro rekord.</a:t>
            </a:r>
          </a:p>
          <a:p>
            <a:pPr>
              <a:buNone/>
            </a:pPr>
            <a:r>
              <a:rPr lang="cs-CZ" sz="1600" b="1" dirty="0" smtClean="0"/>
              <a:t>Časové meze pro kalibraci barografu  </a:t>
            </a:r>
            <a:r>
              <a:rPr lang="cs-CZ" sz="1600" dirty="0" smtClean="0"/>
              <a:t>Barografická funkce FR musí být kalibrována během pěti let před letem nebo v průběhu dvou měsíců následujících po letu, aby bylo možné přihlásit rekordy na vzdálenost a rychlost. Obě kalibrace jsou pak požadovány pro výškové rekordy, nebo převýšení, ta méně výhodná se použije pro výpočty. </a:t>
            </a:r>
          </a:p>
          <a:p>
            <a:pPr>
              <a:buNone/>
            </a:pPr>
            <a:r>
              <a:rPr lang="cs-CZ" sz="1600" b="1" dirty="0" smtClean="0"/>
              <a:t>Model země a výpočty vzdálenosti</a:t>
            </a:r>
            <a:r>
              <a:rPr lang="cs-CZ" sz="1600" dirty="0" smtClean="0"/>
              <a:t>	Pro záznam veškerých údajů o poloze musí být použit zemský model WGS84 a geodetická délka čáry (čar) spojující(ch) po sobě jdoucí traťové body musí být použita pro stanovení délky ramene (ramen).</a:t>
            </a:r>
          </a:p>
          <a:p>
            <a:pPr>
              <a:buNone/>
            </a:pPr>
            <a:endParaRPr lang="cs-CZ"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SVĚTOVÉ PLACHTAŘSKÉ REKORDY</a:t>
            </a:r>
            <a:endParaRPr lang="cs-CZ" sz="3200" dirty="0"/>
          </a:p>
        </p:txBody>
      </p:sp>
      <p:sp>
        <p:nvSpPr>
          <p:cNvPr id="3" name="Zástupný symbol pro obsah 2"/>
          <p:cNvSpPr>
            <a:spLocks noGrp="1"/>
          </p:cNvSpPr>
          <p:nvPr>
            <p:ph idx="1"/>
          </p:nvPr>
        </p:nvSpPr>
        <p:spPr/>
        <p:txBody>
          <a:bodyPr>
            <a:normAutofit fontScale="47500" lnSpcReduction="20000"/>
          </a:bodyPr>
          <a:lstStyle/>
          <a:p>
            <a:pPr>
              <a:buNone/>
            </a:pPr>
            <a:r>
              <a:rPr lang="cs-CZ" b="1" dirty="0" smtClean="0"/>
              <a:t>POŽADAVKY NA DŮKAZY O LETU</a:t>
            </a:r>
            <a:endParaRPr lang="cs-CZ" dirty="0" smtClean="0"/>
          </a:p>
          <a:p>
            <a:pPr>
              <a:buNone/>
            </a:pPr>
            <a:r>
              <a:rPr lang="cs-CZ" b="1" dirty="0" smtClean="0"/>
              <a:t>	</a:t>
            </a:r>
            <a:r>
              <a:rPr lang="cs-CZ" dirty="0" smtClean="0"/>
              <a:t>Pokud je za letu na palubě více než jeden FR, pouze ty, které jsou vybrané pilotem pro použití a které byly zkontrolovány OO musí být použity pro podání důkazů o letu a soubor .</a:t>
            </a:r>
            <a:r>
              <a:rPr lang="cs-CZ" dirty="0" err="1" smtClean="0"/>
              <a:t>igc</a:t>
            </a:r>
            <a:r>
              <a:rPr lang="cs-CZ" dirty="0" smtClean="0"/>
              <a:t> z každého z nich musí být analyzován. OO si musí zapsat typ a výrobní číslo každého kontrolovaného FR.  </a:t>
            </a:r>
          </a:p>
          <a:p>
            <a:pPr>
              <a:buNone/>
            </a:pPr>
            <a:r>
              <a:rPr lang="cs-CZ" b="1" dirty="0" smtClean="0"/>
              <a:t>	</a:t>
            </a:r>
            <a:r>
              <a:rPr lang="cs-CZ" dirty="0" smtClean="0"/>
              <a:t>Soubor .</a:t>
            </a:r>
            <a:r>
              <a:rPr lang="cs-CZ" dirty="0" err="1" smtClean="0"/>
              <a:t>igc</a:t>
            </a:r>
            <a:r>
              <a:rPr lang="cs-CZ" dirty="0" smtClean="0"/>
              <a:t> musí být z kontrolovaného FR, schváleného na úroveň „všechny lety“. OO musí znát příslušný schvalovací dokument. Podmínky pro schvalování letových zapisovačů jsou popsány v Kapitole 1 SC3B.</a:t>
            </a:r>
          </a:p>
          <a:p>
            <a:pPr>
              <a:buNone/>
            </a:pPr>
            <a:r>
              <a:rPr lang="cs-CZ" b="1" dirty="0" smtClean="0"/>
              <a:t>Důkaz o času	</a:t>
            </a:r>
            <a:r>
              <a:rPr lang="cs-CZ" dirty="0" smtClean="0"/>
              <a:t>údaje GPS, odlet a přílet – lineární interpolace ze dvou fixů</a:t>
            </a:r>
          </a:p>
          <a:p>
            <a:pPr>
              <a:buNone/>
            </a:pPr>
            <a:r>
              <a:rPr lang="cs-CZ" b="1" dirty="0" smtClean="0"/>
              <a:t>Důkaz o poloze 	</a:t>
            </a:r>
            <a:r>
              <a:rPr lang="cs-CZ" dirty="0" smtClean="0"/>
              <a:t>BOD VYPNUTÍ – viz odznaky</a:t>
            </a:r>
          </a:p>
          <a:p>
            <a:pPr>
              <a:spcBef>
                <a:spcPts val="0"/>
              </a:spcBef>
              <a:buNone/>
            </a:pPr>
            <a:r>
              <a:rPr lang="cs-CZ" dirty="0" smtClean="0"/>
              <a:t>			ODLETOVÁ / CÍLOVÁ PÁSKA – viz odznaky</a:t>
            </a:r>
          </a:p>
          <a:p>
            <a:pPr>
              <a:spcBef>
                <a:spcPts val="0"/>
              </a:spcBef>
              <a:buNone/>
            </a:pPr>
            <a:r>
              <a:rPr lang="cs-CZ" dirty="0" smtClean="0"/>
              <a:t>			DOSAŽENÍ OTOČNÝCH BODŮ – viz odznaky</a:t>
            </a:r>
          </a:p>
          <a:p>
            <a:pPr>
              <a:buNone/>
            </a:pPr>
            <a:r>
              <a:rPr lang="cs-CZ" b="1" dirty="0" smtClean="0"/>
              <a:t>Důkaz o nadmořské výšce</a:t>
            </a:r>
            <a:endParaRPr lang="cs-CZ" dirty="0" smtClean="0"/>
          </a:p>
          <a:p>
            <a:pPr>
              <a:spcBef>
                <a:spcPts val="0"/>
              </a:spcBef>
              <a:buNone/>
            </a:pPr>
            <a:r>
              <a:rPr lang="cs-CZ" dirty="0" smtClean="0"/>
              <a:t>   a.	Do výšky 15 000 metrů se musí použít tlakové údaje z FR.</a:t>
            </a:r>
          </a:p>
          <a:p>
            <a:pPr>
              <a:spcBef>
                <a:spcPts val="0"/>
              </a:spcBef>
              <a:buNone/>
            </a:pPr>
            <a:r>
              <a:rPr lang="cs-CZ" dirty="0" smtClean="0"/>
              <a:t>   </a:t>
            </a:r>
            <a:r>
              <a:rPr lang="cs-CZ" dirty="0" err="1" smtClean="0"/>
              <a:t>b</a:t>
            </a:r>
            <a:r>
              <a:rPr lang="cs-CZ" dirty="0" smtClean="0"/>
              <a:t>.	Nad 15 000 metrů se musí použít výškové údaje z FR, který byl schválen pro použití ve vysokých nadmořských výškách (HAFR). </a:t>
            </a:r>
            <a:r>
              <a:rPr lang="cs-CZ" i="1" dirty="0" smtClean="0"/>
              <a:t>Postupy najdete v </a:t>
            </a:r>
            <a:r>
              <a:rPr lang="cs-CZ" i="1" dirty="0" err="1" smtClean="0"/>
              <a:t>Annexu</a:t>
            </a:r>
            <a:r>
              <a:rPr lang="cs-CZ" i="1" dirty="0" smtClean="0"/>
              <a:t> B a v Technických specifikacích IGS pro letové zapisovače (FR).</a:t>
            </a:r>
            <a:endParaRPr lang="cs-CZ" dirty="0" smtClean="0"/>
          </a:p>
          <a:p>
            <a:pPr>
              <a:spcBef>
                <a:spcPts val="0"/>
              </a:spcBef>
              <a:buNone/>
            </a:pPr>
            <a:r>
              <a:rPr lang="cs-CZ" dirty="0" smtClean="0"/>
              <a:t>   </a:t>
            </a:r>
            <a:r>
              <a:rPr lang="cs-CZ" dirty="0" err="1" smtClean="0"/>
              <a:t>c</a:t>
            </a:r>
            <a:r>
              <a:rPr lang="cs-CZ" dirty="0" smtClean="0"/>
              <a:t>.	Pro výškové lety musí být zaznamenány jak údaje GPS, tak tlaková výška. Výsledné křivky obou těchto zdrojů si musí odpovídat, aby bylo zajištěno, že v tomto důkazu neexistuje žádná anomálie.</a:t>
            </a:r>
          </a:p>
          <a:p>
            <a:pPr>
              <a:spcBef>
                <a:spcPts val="0"/>
              </a:spcBef>
              <a:buNone/>
            </a:pPr>
            <a:r>
              <a:rPr lang="cs-CZ" dirty="0" smtClean="0"/>
              <a:t>   </a:t>
            </a:r>
            <a:r>
              <a:rPr lang="cs-CZ" dirty="0" err="1" smtClean="0"/>
              <a:t>d</a:t>
            </a:r>
            <a:r>
              <a:rPr lang="cs-CZ" dirty="0" smtClean="0"/>
              <a:t>.	Pokud se jedná o rekord na převýšení, kdy horní hranice je výš, než 15 000 metrů, musí se pro důkaz o spodním bodu použít také údaje z GPS.</a:t>
            </a:r>
          </a:p>
          <a:p>
            <a:pPr>
              <a:spcBef>
                <a:spcPts val="0"/>
              </a:spcBef>
              <a:buNone/>
            </a:pPr>
            <a:r>
              <a:rPr lang="cs-CZ" dirty="0" smtClean="0"/>
              <a:t>   </a:t>
            </a:r>
            <a:r>
              <a:rPr lang="cs-CZ" dirty="0" err="1" smtClean="0"/>
              <a:t>e</a:t>
            </a:r>
            <a:r>
              <a:rPr lang="cs-CZ" dirty="0" smtClean="0"/>
              <a:t>.	Nadmořská výška, ve které kluzák protne odletovou nebo cílovou pásku, se určí lineární interpolací mezi nadmořskými výškami v posledním fixu před protnutím a prvním fixem po protnutí.</a:t>
            </a:r>
          </a:p>
          <a:p>
            <a:pPr>
              <a:buNone/>
            </a:pPr>
            <a:endParaRPr lang="cs-CZ" sz="1600" dirty="0" smtClean="0"/>
          </a:p>
          <a:p>
            <a:endParaRPr lang="cs-CZ"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definice</a:t>
            </a:r>
            <a:endParaRPr lang="cs-CZ" sz="3200" dirty="0"/>
          </a:p>
        </p:txBody>
      </p:sp>
      <p:sp>
        <p:nvSpPr>
          <p:cNvPr id="3" name="Zástupný symbol pro obsah 2"/>
          <p:cNvSpPr>
            <a:spLocks noGrp="1"/>
          </p:cNvSpPr>
          <p:nvPr>
            <p:ph idx="1"/>
          </p:nvPr>
        </p:nvSpPr>
        <p:spPr>
          <a:xfrm>
            <a:off x="457200" y="1556792"/>
            <a:ext cx="8229600" cy="4641379"/>
          </a:xfrm>
        </p:spPr>
        <p:txBody>
          <a:bodyPr>
            <a:normAutofit lnSpcReduction="10000"/>
          </a:bodyPr>
          <a:lstStyle/>
          <a:p>
            <a:r>
              <a:rPr lang="cs-CZ" sz="1600" b="1" i="1" dirty="0" smtClean="0"/>
              <a:t>PLACHTAŘSKÝ VÝKON    </a:t>
            </a:r>
            <a:r>
              <a:rPr lang="cs-CZ" sz="1600" dirty="0" smtClean="0"/>
              <a:t>z VÝCHOZÍHO BODU TRATI do KONCOVÉHO BODU TRATI</a:t>
            </a:r>
          </a:p>
          <a:p>
            <a:r>
              <a:rPr lang="cs-CZ" sz="1600" b="1" i="1" dirty="0" smtClean="0"/>
              <a:t>RAMENO   </a:t>
            </a:r>
            <a:r>
              <a:rPr lang="cs-CZ" sz="1600" dirty="0" smtClean="0"/>
              <a:t>Přímá spojnice mezi dvěma po sobě následujícími TRAŤOVÝMI BODY. </a:t>
            </a:r>
          </a:p>
          <a:p>
            <a:r>
              <a:rPr lang="cs-CZ" sz="1600" b="1" i="1" dirty="0" smtClean="0"/>
              <a:t>TRAŤ   </a:t>
            </a:r>
            <a:r>
              <a:rPr lang="cs-CZ" sz="1600" dirty="0" smtClean="0"/>
              <a:t>Všechna RAMENA PLACHTAŘSKÉHO VÝKONU. </a:t>
            </a:r>
          </a:p>
          <a:p>
            <a:r>
              <a:rPr lang="cs-CZ" sz="1600" b="1" i="1" dirty="0" smtClean="0"/>
              <a:t>UZAVŘENÁ TRAŤ  </a:t>
            </a:r>
            <a:r>
              <a:rPr lang="cs-CZ" sz="1600" dirty="0" err="1" smtClean="0"/>
              <a:t>TRAŤ</a:t>
            </a:r>
            <a:r>
              <a:rPr lang="cs-CZ" sz="1600" dirty="0" smtClean="0"/>
              <a:t>, kde CÍLOVÝ BOD musí mít stejné umístění jako ODLETOVÝ BOD.</a:t>
            </a:r>
          </a:p>
          <a:p>
            <a:r>
              <a:rPr lang="cs-CZ" sz="1600" b="1" i="1" dirty="0" smtClean="0"/>
              <a:t>POZOROVACÍ OBLAST (OZ) </a:t>
            </a:r>
            <a:r>
              <a:rPr lang="cs-CZ" sz="1600" dirty="0" smtClean="0"/>
              <a:t>Vzdušný prostor určující dosažení OTOČNÉHO BODU. </a:t>
            </a:r>
          </a:p>
          <a:p>
            <a:pPr>
              <a:buNone/>
            </a:pPr>
            <a:r>
              <a:rPr lang="cs-CZ" sz="1600" dirty="0" smtClean="0"/>
              <a:t>         CYLINDR – poloměr 500m a neomezenou výšku se středem v OTOČNÉM BODU, nebo</a:t>
            </a:r>
          </a:p>
          <a:p>
            <a:pPr>
              <a:buNone/>
            </a:pPr>
            <a:r>
              <a:rPr lang="cs-CZ" sz="1600" dirty="0" smtClean="0"/>
              <a:t>	 SEKTOR – kvadrant s neomezeným poloměrem a výškou s vrcholem v OTOČNÉM BODU a       orientovaný symetricky na vzdálenější straně od spojnic příletového a odletového ramene. </a:t>
            </a:r>
          </a:p>
          <a:p>
            <a:r>
              <a:rPr lang="cs-CZ" sz="1600" b="1" i="1" dirty="0" smtClean="0"/>
              <a:t>ODLETOVÝ (VÝCHOZÍ) BOD </a:t>
            </a:r>
            <a:r>
              <a:rPr lang="cs-CZ" sz="1600" dirty="0" smtClean="0"/>
              <a:t> TRAŤOVÝ BOD, označující zahájení PLACHTAŘSKÉHO VÝKONU.                Je to buď: a) BOD VYPNUTÍ b) deklarované souřadnice ODLETU c) FIX vybraný po letu.</a:t>
            </a:r>
          </a:p>
          <a:p>
            <a:r>
              <a:rPr lang="cs-CZ" sz="1600" b="1" i="1" dirty="0" smtClean="0"/>
              <a:t>OTOČNÝ BOD  </a:t>
            </a:r>
            <a:r>
              <a:rPr lang="cs-CZ" sz="1600" dirty="0" smtClean="0"/>
              <a:t>TRAŤOVÝ BOD mezi dvěma po sobě následujícími RAMENY. </a:t>
            </a:r>
          </a:p>
          <a:p>
            <a:r>
              <a:rPr lang="cs-CZ" sz="1600" b="1" i="1" dirty="0" smtClean="0"/>
              <a:t>CÍLOVÝ (KONCOVÝ) BOD  </a:t>
            </a:r>
            <a:r>
              <a:rPr lang="cs-CZ" sz="1600" dirty="0" smtClean="0"/>
              <a:t>TRAŤOVÝ BOD, označující konec PLACHTAŘSKÉHO VÝKONU.                                    Je to buď: a) bod, ve kterém se kluzák zastaví při přistání, b) deklarované souřadnice CÍLE,     c) FIX vybraný po letu, d) FIX, ve kterém byla uvedena pohonná jednotka do chodu. </a:t>
            </a:r>
          </a:p>
          <a:p>
            <a:r>
              <a:rPr lang="cs-CZ" sz="1600" b="1" i="1" dirty="0" smtClean="0"/>
              <a:t>ODLETOVÁ&amp;CÍLOVÁ PÁSKA </a:t>
            </a:r>
            <a:r>
              <a:rPr lang="cs-CZ" sz="1600" dirty="0" smtClean="0"/>
              <a:t>vodorovná čára o délce 1km se středem v ODLETOVÉM nebo CÍLOVÉM BODU. V každém případě je ODLETOVÁ PÁSKA kolmá na první RAMENO a CÍLOVÁ PÁSKA na poslední RAMENO. U VOLNÉ UZAVŘENÉ TRATI s použitím ODLETOVÉHO FIXU má CÍLOVÁ PÁSKA střed v ODLETOVÉM FIXU.</a:t>
            </a:r>
            <a:endParaRPr lang="cs-CZ" sz="1600" b="1" i="1" dirty="0" smtClean="0"/>
          </a:p>
          <a:p>
            <a:pPr>
              <a:buNone/>
            </a:pPr>
            <a:endParaRPr lang="cs-CZ"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SVĚTOVÉ PLACHTAŘSKÉ REKORDY</a:t>
            </a:r>
            <a:endParaRPr lang="cs-CZ" sz="3200" dirty="0"/>
          </a:p>
        </p:txBody>
      </p:sp>
      <p:sp>
        <p:nvSpPr>
          <p:cNvPr id="3" name="Zástupný symbol pro obsah 2"/>
          <p:cNvSpPr>
            <a:spLocks noGrp="1"/>
          </p:cNvSpPr>
          <p:nvPr>
            <p:ph idx="1"/>
          </p:nvPr>
        </p:nvSpPr>
        <p:spPr/>
        <p:txBody>
          <a:bodyPr>
            <a:normAutofit/>
          </a:bodyPr>
          <a:lstStyle/>
          <a:p>
            <a:pPr>
              <a:buNone/>
            </a:pPr>
            <a:r>
              <a:rPr lang="cs-CZ" sz="1600" b="1" dirty="0" smtClean="0"/>
              <a:t>Důkaz o chodu zdroje pohonu (</a:t>
            </a:r>
            <a:r>
              <a:rPr lang="cs-CZ" sz="1600" b="1" dirty="0" err="1" smtClean="0"/>
              <a:t>MoP</a:t>
            </a:r>
            <a:r>
              <a:rPr lang="cs-CZ" sz="1600" b="1" dirty="0" smtClean="0"/>
              <a:t>) a postupy pro zapisovač </a:t>
            </a:r>
            <a:r>
              <a:rPr lang="cs-CZ" sz="1600" b="1" dirty="0" err="1" smtClean="0"/>
              <a:t>MoP</a:t>
            </a:r>
            <a:endParaRPr lang="cs-CZ" sz="1600" dirty="0" smtClean="0"/>
          </a:p>
          <a:p>
            <a:pPr>
              <a:buNone/>
            </a:pPr>
            <a:r>
              <a:rPr lang="cs-CZ" sz="1600" dirty="0" smtClean="0"/>
              <a:t>	OO musí potvrdit v Formuláři pro rekord D, že použité prostředky určují, že zapisovač </a:t>
            </a:r>
            <a:r>
              <a:rPr lang="cs-CZ" sz="1600" dirty="0" err="1" smtClean="0"/>
              <a:t>MoP</a:t>
            </a:r>
            <a:r>
              <a:rPr lang="cs-CZ" sz="1600" dirty="0" smtClean="0"/>
              <a:t> pracoval správně.</a:t>
            </a:r>
          </a:p>
          <a:p>
            <a:pPr>
              <a:buNone/>
            </a:pPr>
            <a:r>
              <a:rPr lang="cs-CZ" sz="1600" b="1" dirty="0" smtClean="0"/>
              <a:t>Postupy pro práci s letovým zapisovačem FR   </a:t>
            </a:r>
            <a:r>
              <a:rPr lang="cs-CZ" sz="1600" dirty="0" smtClean="0"/>
              <a:t>Aby si udržel kontrolu nad FR a zaznamenanými údaji, musí OO postupovat PŘED LETEM, při VZLETU A PŘISTÁNÍ a PO LETU  podle podrobného postupu uvedeného v kapitole pro Rekordy. </a:t>
            </a:r>
          </a:p>
          <a:p>
            <a:pPr lvl="0">
              <a:buNone/>
            </a:pPr>
            <a:r>
              <a:rPr lang="cs-CZ" sz="1600" dirty="0" smtClean="0"/>
              <a:t>ANALÝZA DAT  s výjimkou člena letové posádky musí být analýza letových údajů provedena osobou schválenou NAC. Analyzující si musí být jist, že existují příslušné důkazy potvrzující plachtařský výkon. Fixy dosažených traťových bodů musí být stanoveny z důkazu z FR a specifikovány v prohlášení. Průvodce analýzou je uveden v SC3C-10.</a:t>
            </a:r>
          </a:p>
          <a:p>
            <a:pPr>
              <a:buNone/>
            </a:pPr>
            <a:r>
              <a:rPr lang="cs-CZ" sz="1600" b="1" dirty="0" smtClean="0"/>
              <a:t>FORMULÁŘE FAI PRO HLÁŠENÍ REKORD</a:t>
            </a:r>
            <a:r>
              <a:rPr lang="cs-CZ" sz="1600" b="1" dirty="0" smtClean="0">
                <a:sym typeface="Arial"/>
              </a:rPr>
              <a:t>Ů</a:t>
            </a:r>
            <a:r>
              <a:rPr lang="cs-CZ" sz="1600" b="1" dirty="0" smtClean="0"/>
              <a:t> </a:t>
            </a:r>
            <a:r>
              <a:rPr lang="cs-CZ" sz="1600" dirty="0" smtClean="0"/>
              <a:t>musí být použity platné Oficiální formuláře FAI, schválené IGC (na web stránce IGC  http://www.</a:t>
            </a:r>
            <a:r>
              <a:rPr lang="cs-CZ" sz="1600" dirty="0" err="1" smtClean="0"/>
              <a:t>fai.org</a:t>
            </a:r>
            <a:r>
              <a:rPr lang="cs-CZ" sz="1600" dirty="0" smtClean="0"/>
              <a:t>/</a:t>
            </a:r>
            <a:r>
              <a:rPr lang="cs-CZ" sz="1600" dirty="0" err="1" smtClean="0"/>
              <a:t>gliding</a:t>
            </a:r>
            <a:r>
              <a:rPr lang="cs-CZ" sz="1600" dirty="0" smtClean="0"/>
              <a:t>). Pro národní rekordy může NAC vydat vlastní formuláře, podobné verzi FAI. Formuláře A – E.</a:t>
            </a:r>
          </a:p>
          <a:p>
            <a:pPr>
              <a:buNone/>
            </a:pPr>
            <a:r>
              <a:rPr lang="cs-CZ" sz="1600" b="1" dirty="0" smtClean="0"/>
              <a:t>ČASOVÉ LHŮTY PRO OHLAŠOVÁNÍ REKORD</a:t>
            </a:r>
            <a:r>
              <a:rPr lang="cs-CZ" sz="1600" b="1" dirty="0" smtClean="0">
                <a:sym typeface="Arial"/>
              </a:rPr>
              <a:t>Ů  </a:t>
            </a:r>
            <a:r>
              <a:rPr lang="cs-CZ" sz="1600" dirty="0" smtClean="0"/>
              <a:t>FAI musí obdržet oznámení v průběhu sedmi dnů po uskutečnění letu (prodloužení – prezident IGC). NAC musí zaslat dokumentaci – hlášení tak, aby se dostala na FAI  v průběhu 120 dní od data uskutečnění letu, pokud není prezidentem IGC povolena delší lhůta (viz GS-6.8.1).</a:t>
            </a:r>
          </a:p>
          <a:p>
            <a:pPr>
              <a:buNone/>
            </a:pPr>
            <a:endParaRPr lang="cs-CZ" sz="1600" dirty="0" smtClean="0"/>
          </a:p>
          <a:p>
            <a:pPr>
              <a:buNone/>
            </a:pPr>
            <a:endParaRPr lang="cs-CZ" sz="1600" dirty="0" smtClean="0"/>
          </a:p>
          <a:p>
            <a:pPr lvl="0">
              <a:buNone/>
            </a:pPr>
            <a:endParaRPr lang="cs-CZ" sz="1600" dirty="0" smtClean="0"/>
          </a:p>
          <a:p>
            <a:pPr>
              <a:buNone/>
            </a:pPr>
            <a:endParaRPr lang="cs-CZ" sz="1600" dirty="0" smtClean="0"/>
          </a:p>
          <a:p>
            <a:endParaRPr lang="cs-CZ"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OFICIÁLNÍ POZOROVATELÉ A CERTIFIKACE</a:t>
            </a:r>
            <a:endParaRPr lang="cs-CZ" sz="3200" dirty="0"/>
          </a:p>
        </p:txBody>
      </p:sp>
      <p:sp>
        <p:nvSpPr>
          <p:cNvPr id="3" name="Zástupný symbol pro obsah 2"/>
          <p:cNvSpPr>
            <a:spLocks noGrp="1"/>
          </p:cNvSpPr>
          <p:nvPr>
            <p:ph idx="1"/>
          </p:nvPr>
        </p:nvSpPr>
        <p:spPr/>
        <p:txBody>
          <a:bodyPr>
            <a:normAutofit/>
          </a:bodyPr>
          <a:lstStyle/>
          <a:p>
            <a:pPr>
              <a:buNone/>
            </a:pPr>
            <a:r>
              <a:rPr lang="cs-CZ" sz="1600" b="1" dirty="0" smtClean="0"/>
              <a:t>Národní kontrola leteckých sportů (NAC) </a:t>
            </a:r>
            <a:r>
              <a:rPr lang="cs-CZ" sz="1600" dirty="0" smtClean="0"/>
              <a:t>je orgán úředně odpovědný za národní činnosti ve sportovním letectví, jako například za vystavování Sportovních licencí. Potvrzování národních rekordů a další odpovědnosti jsou často delegovány na národní plachtařské orgány. Každý takový orgán se považuje za NAC.</a:t>
            </a:r>
          </a:p>
          <a:p>
            <a:pPr lvl="0"/>
            <a:r>
              <a:rPr lang="cs-CZ" sz="1600" u="sng" dirty="0" smtClean="0"/>
              <a:t>ORGANIZUJÍCÍ NAC</a:t>
            </a:r>
            <a:r>
              <a:rPr lang="cs-CZ" sz="1600" dirty="0" smtClean="0"/>
              <a:t>  </a:t>
            </a:r>
            <a:r>
              <a:rPr lang="cs-CZ" sz="1600" dirty="0" err="1" smtClean="0"/>
              <a:t>NAC</a:t>
            </a:r>
            <a:r>
              <a:rPr lang="cs-CZ" sz="1600" dirty="0" smtClean="0"/>
              <a:t> je odpovědný za vydávání Sportovní licence pilotovi podle jeho národnosti nebo místa pobytu. Tento NAC, označený jako organizující NAC, potvrzuje uskutečnění výkonu pilota a v případě Mezinárodního rekordu také dokumentaci dodávanou na FAI, bez ohledu na to, kde byl pokus o rekord  uskutečněn.</a:t>
            </a:r>
          </a:p>
          <a:p>
            <a:pPr lvl="0"/>
            <a:r>
              <a:rPr lang="cs-CZ" sz="1600" u="sng" dirty="0" smtClean="0"/>
              <a:t>KONTROLUJÍCÍ NAC</a:t>
            </a:r>
            <a:r>
              <a:rPr lang="cs-CZ" sz="1600" dirty="0" smtClean="0"/>
              <a:t>  Pokud je rekordní let nebo let na odznak zahájen i ukončen v jiné zemi, než v zemi organizujícího NAC, pak NAC hostitelské země musí provést kontrolu letu a může zplnomocnit Oficiální pozorovatele organizujícího NAC, aby jednali v jeho zastoupení, pokud se tak rozhodne. Pokud je to povoleno kontrolujícím NAC, tento Oficiální pozorovatel může doručit kompletní hlášení o letu  přímo organizujícímu NAC. </a:t>
            </a:r>
          </a:p>
          <a:p>
            <a:pPr lvl="0"/>
            <a:r>
              <a:rPr lang="cs-CZ" sz="1600" dirty="0" smtClean="0"/>
              <a:t>Jestliže kontrolující NAC v dané zemi neexistuje, nebo je neaktivní, organizující NAC může převzít odpovědnost za kontrolu letů na rekord nebo odznak v takové zemi. Pokud si není organizující NAC jist současným statutem té země v rámci FAI, musí kontaktovat  </a:t>
            </a:r>
            <a:r>
              <a:rPr lang="cs-CZ" sz="1600" i="1" u="sng" dirty="0" err="1" smtClean="0">
                <a:hlinkClick r:id="rId2"/>
              </a:rPr>
              <a:t>sports</a:t>
            </a:r>
            <a:r>
              <a:rPr lang="cs-CZ" sz="1600" i="1" u="sng" dirty="0" smtClean="0">
                <a:hlinkClick r:id="rId2"/>
              </a:rPr>
              <a:t>@</a:t>
            </a:r>
            <a:r>
              <a:rPr lang="cs-CZ" sz="1600" i="1" u="sng" dirty="0" err="1" smtClean="0">
                <a:hlinkClick r:id="rId2"/>
              </a:rPr>
              <a:t>fai.org</a:t>
            </a:r>
            <a:r>
              <a:rPr lang="cs-CZ" sz="1600" i="1" u="sng" dirty="0" smtClean="0"/>
              <a:t> </a:t>
            </a:r>
            <a:r>
              <a:rPr lang="cs-CZ" sz="1600" dirty="0" smtClean="0"/>
              <a:t>   (nebo, pokud není FAI </a:t>
            </a:r>
            <a:r>
              <a:rPr lang="cs-CZ" sz="1600" dirty="0" err="1" smtClean="0"/>
              <a:t>Sports</a:t>
            </a:r>
            <a:r>
              <a:rPr lang="cs-CZ" sz="1600" dirty="0" smtClean="0"/>
              <a:t> dosažitelné,  </a:t>
            </a:r>
            <a:r>
              <a:rPr lang="cs-CZ" sz="1600" u="sng" dirty="0" smtClean="0">
                <a:hlinkClick r:id="rId3"/>
              </a:rPr>
              <a:t>sec.gen@</a:t>
            </a:r>
            <a:r>
              <a:rPr lang="cs-CZ" sz="1600" u="sng" dirty="0" err="1" smtClean="0">
                <a:hlinkClick r:id="rId3"/>
              </a:rPr>
              <a:t>fai.org</a:t>
            </a:r>
            <a:r>
              <a:rPr lang="cs-CZ" sz="1600" dirty="0" smtClean="0"/>
              <a:t>).</a:t>
            </a:r>
          </a:p>
          <a:p>
            <a:pPr>
              <a:buNone/>
            </a:pPr>
            <a:endParaRPr lang="cs-CZ" sz="1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OFICIÁLNÍ POZOROVATELÉ A CERTIFIKACE</a:t>
            </a:r>
            <a:endParaRPr lang="cs-CZ" sz="3200" dirty="0"/>
          </a:p>
        </p:txBody>
      </p:sp>
      <p:sp>
        <p:nvSpPr>
          <p:cNvPr id="3" name="Zástupný symbol pro obsah 2"/>
          <p:cNvSpPr>
            <a:spLocks noGrp="1"/>
          </p:cNvSpPr>
          <p:nvPr>
            <p:ph idx="1"/>
          </p:nvPr>
        </p:nvSpPr>
        <p:spPr/>
        <p:txBody>
          <a:bodyPr>
            <a:normAutofit fontScale="92500" lnSpcReduction="20000"/>
          </a:bodyPr>
          <a:lstStyle/>
          <a:p>
            <a:pPr>
              <a:buNone/>
            </a:pPr>
            <a:r>
              <a:rPr lang="cs-CZ" sz="1700" b="1" dirty="0" smtClean="0"/>
              <a:t>POŽADAVKY NA OFICIÁLNÍ POZOROVATELE (OO) -</a:t>
            </a:r>
            <a:r>
              <a:rPr lang="cs-CZ" sz="1700" dirty="0" smtClean="0"/>
              <a:t> Pověření a pravomoc (ředitel závodu), Povinnosti (dodržování SŘ), Kompetence, Střet zájmů (osobní zájem, nepotvrzovat sám sobě)</a:t>
            </a:r>
          </a:p>
          <a:p>
            <a:pPr>
              <a:buNone/>
            </a:pPr>
            <a:r>
              <a:rPr lang="cs-CZ" sz="1700" b="1" dirty="0" smtClean="0"/>
              <a:t>KONTROLA LETU a OVĚŘOVÁNÍ – </a:t>
            </a:r>
            <a:r>
              <a:rPr lang="cs-CZ" sz="1700" dirty="0" smtClean="0"/>
              <a:t>před letem, po letu, ověřování, a dále nové znění: </a:t>
            </a:r>
          </a:p>
          <a:p>
            <a:r>
              <a:rPr lang="cs-CZ" sz="1700" b="1" dirty="0" smtClean="0"/>
              <a:t>Kontrola letu na dobu trvání pod nepřetržitým dohledem Oficiálního pozorovatele</a:t>
            </a:r>
            <a:endParaRPr lang="cs-CZ" sz="1700" dirty="0" smtClean="0"/>
          </a:p>
          <a:p>
            <a:pPr>
              <a:buNone/>
            </a:pPr>
            <a:r>
              <a:rPr lang="cs-CZ" sz="1700" dirty="0" smtClean="0"/>
              <a:t>	OO musí dosvědčit jak vzlet, tak přistání a potvrdit čas vypnutí spolu s nutností doplnit dostupné důkazy, jako je letová dokumentace uchovávaná v místě vzletu a přistání pro potvrzení nepřerušeného letu.</a:t>
            </a:r>
          </a:p>
          <a:p>
            <a:pPr>
              <a:buNone/>
            </a:pPr>
            <a:r>
              <a:rPr lang="cs-CZ" sz="1700" b="1" dirty="0" smtClean="0"/>
              <a:t>POTVRZOVÁNÍ HLÁŠENÍ </a:t>
            </a:r>
            <a:endParaRPr lang="cs-CZ" sz="1700" dirty="0" smtClean="0"/>
          </a:p>
          <a:p>
            <a:pPr>
              <a:buFontTx/>
              <a:buChar char="-"/>
            </a:pPr>
            <a:r>
              <a:rPr lang="cs-CZ" sz="1700" dirty="0" smtClean="0"/>
              <a:t>Ze strany OO (deklarace, všechny důkazy)</a:t>
            </a:r>
          </a:p>
          <a:p>
            <a:pPr>
              <a:buFontTx/>
              <a:buChar char="-"/>
            </a:pPr>
            <a:r>
              <a:rPr lang="cs-CZ" sz="1700" dirty="0" smtClean="0"/>
              <a:t>Požadovaná potvrzení (pilot – shoda s předpisy, opravné potvrzení, kalibrace-laboratoř)</a:t>
            </a:r>
          </a:p>
          <a:p>
            <a:pPr>
              <a:buFontTx/>
              <a:buChar char="-"/>
            </a:pPr>
            <a:endParaRPr lang="cs-CZ" sz="1600" dirty="0" smtClean="0"/>
          </a:p>
          <a:p>
            <a:pPr>
              <a:buNone/>
            </a:pPr>
            <a:r>
              <a:rPr lang="cs-CZ" sz="1600" b="1" i="1" u="sng" dirty="0" smtClean="0"/>
              <a:t>Český dodatek</a:t>
            </a:r>
            <a:r>
              <a:rPr lang="cs-CZ" sz="1600" i="1" dirty="0" smtClean="0"/>
              <a:t>  </a:t>
            </a:r>
            <a:endParaRPr lang="cs-CZ" sz="1600" dirty="0" smtClean="0"/>
          </a:p>
          <a:p>
            <a:pPr>
              <a:buNone/>
            </a:pPr>
            <a:r>
              <a:rPr lang="cs-CZ" sz="1600" i="1" dirty="0" smtClean="0"/>
              <a:t>Aeroklub ČR rozlišuje OO na rozhodčí I. a II. třídy. Pravomoci rozhodčích I. třídy jsou totožné s pravomocemi OO podle kapitoly 4 Sportovního Řádu. </a:t>
            </a:r>
            <a:endParaRPr lang="cs-CZ" sz="1600" dirty="0" smtClean="0"/>
          </a:p>
          <a:p>
            <a:pPr>
              <a:buNone/>
            </a:pPr>
            <a:r>
              <a:rPr lang="cs-CZ" sz="1600" i="1" dirty="0" smtClean="0"/>
              <a:t>Pravomoci rozhodčích II. třídy jsou:</a:t>
            </a:r>
            <a:endParaRPr lang="cs-CZ" sz="1600" dirty="0" smtClean="0"/>
          </a:p>
          <a:p>
            <a:pPr>
              <a:buFontTx/>
              <a:buChar char="-"/>
            </a:pPr>
            <a:r>
              <a:rPr lang="cs-CZ" sz="1600" i="1" dirty="0" smtClean="0"/>
              <a:t>vydávání platných svědectví pro všechny plachtařské výkony,</a:t>
            </a:r>
            <a:endParaRPr lang="cs-CZ" sz="1600" dirty="0" smtClean="0"/>
          </a:p>
          <a:p>
            <a:pPr>
              <a:buFontTx/>
              <a:buChar char="-"/>
            </a:pPr>
            <a:r>
              <a:rPr lang="cs-CZ" sz="1600" i="1" dirty="0" smtClean="0"/>
              <a:t>výkon rozhodčí služby v plachtění s výjimkou řídících funkcí,</a:t>
            </a:r>
            <a:endParaRPr lang="cs-CZ" sz="1600" dirty="0" smtClean="0"/>
          </a:p>
          <a:p>
            <a:pPr>
              <a:buNone/>
            </a:pPr>
            <a:r>
              <a:rPr lang="cs-CZ" sz="1600" i="1" dirty="0" smtClean="0"/>
              <a:t>-       vyhodnocování všech plachtařských výkonů s výjimkou pokusů o rekord a letů k získání zlatého </a:t>
            </a:r>
            <a:endParaRPr lang="cs-CZ" sz="1600" dirty="0" smtClean="0"/>
          </a:p>
          <a:p>
            <a:pPr>
              <a:buNone/>
            </a:pPr>
            <a:r>
              <a:rPr lang="cs-CZ" sz="1600" i="1" dirty="0" smtClean="0"/>
              <a:t>	odznaku a diamantů.</a:t>
            </a:r>
            <a:endParaRPr lang="cs-CZ" sz="1600" dirty="0" smtClean="0"/>
          </a:p>
          <a:p>
            <a:pPr>
              <a:buNone/>
            </a:pPr>
            <a:endParaRPr lang="cs-CZ" sz="1600" dirty="0" smtClean="0"/>
          </a:p>
          <a:p>
            <a:pPr>
              <a:buNone/>
            </a:pPr>
            <a:endParaRPr lang="cs-CZ" sz="1600" dirty="0" smtClean="0"/>
          </a:p>
          <a:p>
            <a:endParaRPr lang="cs-CZ" sz="1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TŘÍDY KLUZÁKŮ A MZN. SOUTĚŽE </a:t>
            </a:r>
            <a:endParaRPr lang="cs-CZ" sz="3200" dirty="0"/>
          </a:p>
        </p:txBody>
      </p:sp>
      <p:sp>
        <p:nvSpPr>
          <p:cNvPr id="3" name="Zástupný symbol pro obsah 2"/>
          <p:cNvSpPr>
            <a:spLocks noGrp="1"/>
          </p:cNvSpPr>
          <p:nvPr>
            <p:ph idx="1"/>
          </p:nvPr>
        </p:nvSpPr>
        <p:spPr>
          <a:xfrm>
            <a:off x="457200" y="1412776"/>
            <a:ext cx="8229600" cy="4896544"/>
          </a:xfrm>
        </p:spPr>
        <p:txBody>
          <a:bodyPr>
            <a:normAutofit fontScale="92500" lnSpcReduction="10000"/>
          </a:bodyPr>
          <a:lstStyle/>
          <a:p>
            <a:pPr>
              <a:buNone/>
            </a:pPr>
            <a:r>
              <a:rPr lang="cs-CZ" sz="1700" dirty="0" smtClean="0"/>
              <a:t>Tato kapitola uvádí rozdělení tříd a některá všeobecná pravidla pro plachtařská mistrovství světa FAI a ostatní mezinárodní soutěže. Podrobnější pravidla pro Mistrovství světa a mezinárodní soutěže jsou uvedena v Dodatku A k tomuto řádu (SŘ3A) a ve Všeobecném dílu Sportovního řádu FAI. Kdykoliv se v těchto pravidlech objeví slovo „soutěž“, pak tato pravidla se použijí jak pro mistrovství světa, tak pro </a:t>
            </a:r>
            <a:r>
              <a:rPr lang="cs-CZ" sz="1700" dirty="0" err="1" smtClean="0"/>
              <a:t>mzn</a:t>
            </a:r>
            <a:r>
              <a:rPr lang="cs-CZ" sz="1700" dirty="0" smtClean="0"/>
              <a:t>. soutěže. </a:t>
            </a:r>
          </a:p>
          <a:p>
            <a:pPr>
              <a:buNone/>
            </a:pPr>
            <a:r>
              <a:rPr lang="cs-CZ" sz="1700" dirty="0" smtClean="0"/>
              <a:t>Pokud je ustaven výkon pro odznak nebo rekord během soutěže, pak požadavky řádu musí být jednoznačně splněny bez ohledu na pravidla soutěže. </a:t>
            </a:r>
          </a:p>
          <a:p>
            <a:pPr>
              <a:buNone/>
            </a:pPr>
            <a:endParaRPr lang="cs-CZ" sz="1600" b="1" dirty="0" smtClean="0"/>
          </a:p>
          <a:p>
            <a:pPr>
              <a:buNone/>
            </a:pPr>
            <a:r>
              <a:rPr lang="cs-CZ" sz="1700" b="1" dirty="0" smtClean="0"/>
              <a:t>SOULAD S PRAVIDLY PRO TŘÍDY </a:t>
            </a:r>
            <a:endParaRPr lang="cs-CZ" sz="1700" dirty="0" smtClean="0"/>
          </a:p>
          <a:p>
            <a:pPr>
              <a:buNone/>
            </a:pPr>
            <a:r>
              <a:rPr lang="cs-CZ" sz="1700" b="1" dirty="0" smtClean="0"/>
              <a:t>Rekordní lety   </a:t>
            </a:r>
            <a:r>
              <a:rPr lang="cs-CZ" sz="1700" dirty="0" smtClean="0"/>
              <a:t>Oficiální pozorovatel musí potvrdit, že kluzák použitý k rekordnímu letu, splňuje požadavky pravidel příslušné třídy rekordní klasifikace a musí potvrdit veškerá požadovaná měření a kontroly. </a:t>
            </a:r>
          </a:p>
          <a:p>
            <a:pPr>
              <a:buNone/>
            </a:pPr>
            <a:r>
              <a:rPr lang="cs-CZ" sz="1700" b="1" dirty="0" smtClean="0"/>
              <a:t>Soutěže   </a:t>
            </a:r>
            <a:r>
              <a:rPr lang="cs-CZ" sz="1700" dirty="0" smtClean="0"/>
              <a:t>Kluzáky musí být k dispozici organizátorovi soutěže tak, jak je předepsáno místními propozicemi a tak, aby mohlo být zkontrolováno a změřeno, zda odpovídají pravidlům třídy. </a:t>
            </a:r>
          </a:p>
          <a:p>
            <a:pPr>
              <a:buNone/>
            </a:pPr>
            <a:r>
              <a:rPr lang="cs-CZ" sz="1700" b="1" dirty="0" smtClean="0"/>
              <a:t>Měření rozpětí křídla   </a:t>
            </a:r>
            <a:r>
              <a:rPr lang="cs-CZ" sz="1700" dirty="0" smtClean="0"/>
              <a:t>Pro účely měření a ke splnění požadavků pravidel třídy je za rozpětí křídla považována maximální vzdálenost mezi dvěma svislými rovinami, dotýkajícími se konců křídel a rovnoběžnými s rovinou symetrie kluzáku, přičemž kluzák stojí vodorovně na zemi a přičemž je povoleno každé křídlo podepřít do konfigurace jeho nezatíženého tvaru. </a:t>
            </a:r>
          </a:p>
          <a:p>
            <a:pPr>
              <a:buNone/>
            </a:pPr>
            <a:r>
              <a:rPr lang="cs-CZ" sz="1700" i="1" dirty="0" smtClean="0"/>
              <a:t>Tento nezatížený tvar závisí na konstrukci kluzáku, ale všeobecně to bude znamenat, že odtoková hrana se po délce křídla bude jevit jako přímka.</a:t>
            </a:r>
            <a:endParaRPr lang="cs-CZ" sz="1700" dirty="0" smtClean="0"/>
          </a:p>
          <a:p>
            <a:pPr>
              <a:buNone/>
            </a:pPr>
            <a:endParaRPr lang="cs-CZ" sz="16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TŘÍDY KLUZÁKŮ A MZN. SOUTĚŽE </a:t>
            </a:r>
            <a:endParaRPr lang="cs-CZ" sz="3200" dirty="0"/>
          </a:p>
        </p:txBody>
      </p:sp>
      <p:sp>
        <p:nvSpPr>
          <p:cNvPr id="3" name="Zástupný symbol pro obsah 2"/>
          <p:cNvSpPr>
            <a:spLocks noGrp="1"/>
          </p:cNvSpPr>
          <p:nvPr>
            <p:ph idx="1"/>
          </p:nvPr>
        </p:nvSpPr>
        <p:spPr>
          <a:xfrm>
            <a:off x="457200" y="1412776"/>
            <a:ext cx="8229600" cy="4824536"/>
          </a:xfrm>
        </p:spPr>
        <p:txBody>
          <a:bodyPr>
            <a:normAutofit lnSpcReduction="10000"/>
          </a:bodyPr>
          <a:lstStyle/>
          <a:p>
            <a:pPr>
              <a:buNone/>
            </a:pPr>
            <a:r>
              <a:rPr lang="cs-CZ" sz="1600" b="1" dirty="0" smtClean="0"/>
              <a:t>Omezení hmotnosti </a:t>
            </a:r>
            <a:endParaRPr lang="cs-CZ" sz="1600" dirty="0" smtClean="0"/>
          </a:p>
          <a:p>
            <a:pPr marL="180000" indent="0">
              <a:lnSpc>
                <a:spcPct val="110000"/>
              </a:lnSpc>
              <a:spcBef>
                <a:spcPts val="0"/>
              </a:spcBef>
              <a:buNone/>
            </a:pPr>
            <a:r>
              <a:rPr lang="cs-CZ" sz="1600" dirty="0" smtClean="0"/>
              <a:t>Organizátoři soutěží mohou omezit maximální hmotnost kluzáku v kterékoliv třídě. Jakákoliv taková omezení musí být uvedena v oficiální nabídce a musí být schválena IGC. </a:t>
            </a:r>
          </a:p>
          <a:p>
            <a:pPr>
              <a:buNone/>
            </a:pPr>
            <a:r>
              <a:rPr lang="cs-CZ" sz="1600" b="1" dirty="0" smtClean="0"/>
              <a:t>Výměna částí </a:t>
            </a:r>
            <a:endParaRPr lang="cs-CZ" sz="1600" dirty="0" smtClean="0"/>
          </a:p>
          <a:p>
            <a:pPr>
              <a:buNone/>
            </a:pPr>
            <a:r>
              <a:rPr lang="cs-CZ" sz="1600" dirty="0" smtClean="0"/>
              <a:t>Kromě situace, kdy je to dáno pravidly mistrovství, musí kluzák mít stejnou sadu křídel a jejich doplňků, trupu a ocasních ploch po celou dobu soutěže.</a:t>
            </a:r>
          </a:p>
          <a:p>
            <a:pPr>
              <a:buNone/>
            </a:pPr>
            <a:r>
              <a:rPr lang="cs-CZ" sz="1600" b="1" dirty="0" smtClean="0"/>
              <a:t>Potvrzení o letové způsobilosti </a:t>
            </a:r>
            <a:endParaRPr lang="cs-CZ" sz="1600" dirty="0" smtClean="0"/>
          </a:p>
          <a:p>
            <a:pPr marL="180000" indent="0">
              <a:lnSpc>
                <a:spcPct val="110000"/>
              </a:lnSpc>
              <a:spcBef>
                <a:spcPts val="0"/>
              </a:spcBef>
              <a:buNone/>
            </a:pPr>
            <a:r>
              <a:rPr lang="cs-CZ" sz="1600" dirty="0" smtClean="0"/>
              <a:t>Kluzák musí mít platné Osvědčení o letové způsobilosti nebo platné Povolení k letu, které nevylučuje soutěžní létání a splňuje podmínky o letové způsobilosti. </a:t>
            </a:r>
          </a:p>
          <a:p>
            <a:pPr>
              <a:buNone/>
            </a:pPr>
            <a:endParaRPr lang="cs-CZ" sz="1600" b="1" dirty="0" smtClean="0"/>
          </a:p>
          <a:p>
            <a:pPr>
              <a:buNone/>
            </a:pPr>
            <a:r>
              <a:rPr lang="cs-CZ" sz="1600" b="1" dirty="0" smtClean="0"/>
              <a:t>POUŽITÍ KOEFICIENTŮ    </a:t>
            </a:r>
            <a:r>
              <a:rPr lang="cs-CZ" sz="1600" dirty="0" smtClean="0"/>
              <a:t>Účelem použití koeficientů musí být co nejlepší porovnání výkonů soutěžících kluzáků. Užité hodnoty koeficientů musí být přímo úměrné předpokládaným přeletovým rychlostem kluzáků v typických plachtařských podmínkách příslušné soutěže.</a:t>
            </a:r>
          </a:p>
          <a:p>
            <a:pPr marL="180000" indent="0">
              <a:lnSpc>
                <a:spcPct val="110000"/>
              </a:lnSpc>
              <a:spcBef>
                <a:spcPts val="0"/>
              </a:spcBef>
              <a:buNone/>
            </a:pPr>
            <a:r>
              <a:rPr lang="cs-CZ" sz="1600" dirty="0" smtClean="0"/>
              <a:t>Pokud mají být koeficienty použity, musí být přímo uplatněny na dosaženou rychlost u závodníků, kteří dosáhli cíle, nebo na vzdálenost u závodníků, kteří nedoletěli do cíle. Soutěžící, kteří dokončili úkol nesmí obdržet méně bodů, než je jejich plná hodnota za vzdálenost a soutěžící, kteří nedokončili úkol nesmí obdržet více bodů, než je jejich plná hodnota za vzdálenost. Každý seznam koeficientů navržený pro soutěž musí být schválen IGC. </a:t>
            </a:r>
          </a:p>
          <a:p>
            <a:pPr>
              <a:buNone/>
            </a:pPr>
            <a:endParaRPr lang="cs-CZ" sz="1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TŘÍDY KLUZÁKŮ A MZN. SOUTĚŽE </a:t>
            </a:r>
            <a:endParaRPr lang="cs-CZ" sz="3200" dirty="0"/>
          </a:p>
        </p:txBody>
      </p:sp>
      <p:sp>
        <p:nvSpPr>
          <p:cNvPr id="3" name="Zástupný symbol pro obsah 2"/>
          <p:cNvSpPr>
            <a:spLocks noGrp="1"/>
          </p:cNvSpPr>
          <p:nvPr>
            <p:ph idx="1"/>
          </p:nvPr>
        </p:nvSpPr>
        <p:spPr>
          <a:xfrm>
            <a:off x="457200" y="1268760"/>
            <a:ext cx="8229600" cy="4857403"/>
          </a:xfrm>
        </p:spPr>
        <p:txBody>
          <a:bodyPr>
            <a:normAutofit fontScale="92500"/>
          </a:bodyPr>
          <a:lstStyle/>
          <a:p>
            <a:pPr>
              <a:buNone/>
            </a:pPr>
            <a:r>
              <a:rPr lang="cs-CZ" sz="1600" b="1" dirty="0" smtClean="0"/>
              <a:t>ČASOVÉ OBDOBÍ PRO ZMĚNU TŘÍD </a:t>
            </a:r>
            <a:endParaRPr lang="cs-CZ" sz="1600" dirty="0" smtClean="0"/>
          </a:p>
          <a:p>
            <a:pPr marL="180000" indent="0">
              <a:spcBef>
                <a:spcPts val="0"/>
              </a:spcBef>
              <a:buNone/>
            </a:pPr>
            <a:r>
              <a:rPr lang="cs-CZ" sz="1600" dirty="0" smtClean="0"/>
              <a:t>Minimální období mezi oznámením nové třídy a jejím zařazením nebo uplatnění velké změny pravidel existující třídy nesmí být běžně menší než 4 roky. Menší změny, které nevyžadují změny konstrukce, musí být běžně oznámeny 2 roky předem. Při zvláštních důvodech může IGC tento interval zmenšit. </a:t>
            </a:r>
          </a:p>
          <a:p>
            <a:pPr>
              <a:buNone/>
            </a:pPr>
            <a:r>
              <a:rPr lang="cs-CZ" sz="1600" b="1" dirty="0" smtClean="0"/>
              <a:t>MISTROVSTVÍ SVĚTA </a:t>
            </a:r>
            <a:endParaRPr lang="cs-CZ" sz="1600" dirty="0" smtClean="0"/>
          </a:p>
          <a:p>
            <a:pPr marL="180000" indent="0">
              <a:spcBef>
                <a:spcPts val="0"/>
              </a:spcBef>
              <a:buNone/>
            </a:pPr>
            <a:r>
              <a:rPr lang="cs-CZ" sz="1600" dirty="0" smtClean="0"/>
              <a:t>Mistrovství světa v plachtění jsou organizována ve třídách, uvedených níže. Mistrovství žen a Mistrovství juniorů mohou být také organizována na úrovni Mistrovství světa. Motorové kluzáky jsou začleněny mezi ostatní třídy mistrovství.</a:t>
            </a:r>
          </a:p>
          <a:p>
            <a:pPr marL="180000" indent="0">
              <a:spcBef>
                <a:spcPts val="0"/>
              </a:spcBef>
              <a:buNone/>
            </a:pPr>
            <a:endParaRPr lang="cs-CZ" sz="1600" dirty="0" smtClean="0"/>
          </a:p>
          <a:p>
            <a:pPr>
              <a:buNone/>
            </a:pPr>
            <a:r>
              <a:rPr lang="cs-CZ" sz="1600" b="1" dirty="0" smtClean="0"/>
              <a:t>SOUTĚŽNÍ TŘÍDY </a:t>
            </a:r>
            <a:endParaRPr lang="cs-CZ" sz="1600" dirty="0" smtClean="0"/>
          </a:p>
          <a:p>
            <a:pPr>
              <a:buNone/>
            </a:pPr>
            <a:r>
              <a:rPr lang="cs-CZ" sz="1600" b="1" dirty="0" smtClean="0"/>
              <a:t>Volná třída </a:t>
            </a:r>
            <a:r>
              <a:rPr lang="cs-CZ" sz="1600" dirty="0" smtClean="0"/>
              <a:t>Nemá žádná omezení.</a:t>
            </a:r>
          </a:p>
          <a:p>
            <a:pPr>
              <a:buNone/>
            </a:pPr>
            <a:r>
              <a:rPr lang="cs-CZ" sz="1600" b="1" dirty="0" smtClean="0"/>
              <a:t>Třída 20m vícemístné </a:t>
            </a:r>
            <a:endParaRPr lang="cs-CZ" sz="1600" dirty="0" smtClean="0"/>
          </a:p>
          <a:p>
            <a:pPr>
              <a:buNone/>
            </a:pPr>
            <a:r>
              <a:rPr lang="cs-CZ" sz="1600" dirty="0" smtClean="0"/>
              <a:t>a. ÚČAST Ve třídě jsou přípustné kluzáky s posádkou dvou členů. Posádka musí reprezentovat stejný NAC a musí mít sportovní licence vydané tímto NAC. Vítězná posádka obdrží jako celek titul vítěze. </a:t>
            </a:r>
          </a:p>
          <a:p>
            <a:pPr>
              <a:buNone/>
            </a:pPr>
            <a:r>
              <a:rPr lang="cs-CZ" sz="1600" dirty="0" err="1" smtClean="0"/>
              <a:t>b</a:t>
            </a:r>
            <a:r>
              <a:rPr lang="cs-CZ" sz="1600" dirty="0" smtClean="0"/>
              <a:t>. ROZPĚTÍ Nesmí překročit 20 000 mm. </a:t>
            </a:r>
          </a:p>
          <a:p>
            <a:pPr>
              <a:buNone/>
            </a:pPr>
            <a:r>
              <a:rPr lang="cs-CZ" sz="1600" dirty="0" err="1" smtClean="0"/>
              <a:t>c</a:t>
            </a:r>
            <a:r>
              <a:rPr lang="cs-CZ" sz="1600" dirty="0" smtClean="0"/>
              <a:t>. PŘÍTĚŽ  </a:t>
            </a:r>
            <a:r>
              <a:rPr lang="cs-CZ" sz="1600" dirty="0" err="1" smtClean="0"/>
              <a:t>Odhoditelná</a:t>
            </a:r>
            <a:r>
              <a:rPr lang="cs-CZ" sz="1600" dirty="0" smtClean="0"/>
              <a:t> přítěž je povolena </a:t>
            </a:r>
          </a:p>
          <a:p>
            <a:pPr>
              <a:buNone/>
            </a:pPr>
            <a:r>
              <a:rPr lang="cs-CZ" sz="1600" dirty="0" err="1" smtClean="0"/>
              <a:t>d</a:t>
            </a:r>
            <a:r>
              <a:rPr lang="cs-CZ" sz="1600" dirty="0" smtClean="0"/>
              <a:t>. BODOVÁNÍ S výjimkou světových mistrovství může bodovací vzorec obsahovat koeficienty kluzáků. Přičemž kluzák v soutěži musí spadat do rozsahu koeficientů schválených pro soutěž. </a:t>
            </a:r>
          </a:p>
          <a:p>
            <a:pPr>
              <a:buNone/>
            </a:pPr>
            <a:r>
              <a:rPr lang="cs-CZ" sz="1600" b="1" dirty="0" smtClean="0"/>
              <a:t>Třída 18 metrů </a:t>
            </a:r>
            <a:r>
              <a:rPr lang="cs-CZ" sz="1600" dirty="0" smtClean="0"/>
              <a:t>Jediným omezením je maximální rozpětí 18.000 mm. </a:t>
            </a:r>
          </a:p>
          <a:p>
            <a:pPr>
              <a:buNone/>
            </a:pPr>
            <a:endParaRPr lang="cs-CZ" sz="1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38138"/>
          </a:xfrm>
        </p:spPr>
        <p:txBody>
          <a:bodyPr>
            <a:normAutofit/>
          </a:bodyPr>
          <a:lstStyle/>
          <a:p>
            <a:r>
              <a:rPr lang="cs-CZ" sz="3200" dirty="0" smtClean="0"/>
              <a:t>SŘ D a DM - TŘÍDY KLUZÁKŮ A MZN. SOUTĚŽE </a:t>
            </a:r>
            <a:endParaRPr lang="cs-CZ" sz="3200" dirty="0"/>
          </a:p>
        </p:txBody>
      </p:sp>
      <p:sp>
        <p:nvSpPr>
          <p:cNvPr id="3" name="Zástupný symbol pro obsah 2"/>
          <p:cNvSpPr>
            <a:spLocks noGrp="1"/>
          </p:cNvSpPr>
          <p:nvPr>
            <p:ph idx="1"/>
          </p:nvPr>
        </p:nvSpPr>
        <p:spPr>
          <a:xfrm>
            <a:off x="251520" y="1268760"/>
            <a:ext cx="8568952" cy="5184576"/>
          </a:xfrm>
        </p:spPr>
        <p:txBody>
          <a:bodyPr>
            <a:normAutofit fontScale="70000" lnSpcReduction="20000"/>
          </a:bodyPr>
          <a:lstStyle/>
          <a:p>
            <a:pPr>
              <a:buNone/>
            </a:pPr>
            <a:r>
              <a:rPr lang="cs-CZ" sz="2300" b="1" dirty="0" smtClean="0"/>
              <a:t>Třída 15 metrů    </a:t>
            </a:r>
            <a:r>
              <a:rPr lang="cs-CZ" sz="2300" dirty="0" smtClean="0"/>
              <a:t>Jediným omezením je maximální rozpětí 15.000 mm </a:t>
            </a:r>
          </a:p>
          <a:p>
            <a:pPr>
              <a:buNone/>
            </a:pPr>
            <a:endParaRPr lang="cs-CZ" sz="2300" b="1" dirty="0" smtClean="0"/>
          </a:p>
          <a:p>
            <a:pPr>
              <a:buNone/>
            </a:pPr>
            <a:r>
              <a:rPr lang="cs-CZ" sz="2300" b="1" dirty="0" smtClean="0"/>
              <a:t>Třída 13,5 metrů    </a:t>
            </a:r>
            <a:r>
              <a:rPr lang="cs-CZ" sz="2300" dirty="0" smtClean="0"/>
              <a:t>Jediným omezením je maximální rozpětí  13 500 mm.</a:t>
            </a:r>
          </a:p>
          <a:p>
            <a:pPr>
              <a:buNone/>
            </a:pPr>
            <a:endParaRPr lang="cs-CZ" sz="2300" b="1" dirty="0" smtClean="0"/>
          </a:p>
          <a:p>
            <a:pPr>
              <a:buNone/>
            </a:pPr>
            <a:r>
              <a:rPr lang="cs-CZ" sz="2300" b="1" dirty="0" smtClean="0"/>
              <a:t>Standardní třída </a:t>
            </a:r>
            <a:r>
              <a:rPr lang="cs-CZ" sz="2300" dirty="0" smtClean="0"/>
              <a:t> </a:t>
            </a:r>
          </a:p>
          <a:p>
            <a:pPr>
              <a:buNone/>
            </a:pPr>
            <a:r>
              <a:rPr lang="cs-CZ" sz="2300" dirty="0" smtClean="0"/>
              <a:t>KŘÍDLA   Rozpětí nesmí překročit 15.000 mm. Jakákoli jiná změna profilu křídla než normální použití křidélek je zakázána. Zařízení pro zvýšení vztlaku jsou zakázána i když </a:t>
            </a:r>
            <a:r>
              <a:rPr lang="cs-CZ" sz="2300" dirty="0" err="1" smtClean="0"/>
              <a:t>jsoui</a:t>
            </a:r>
            <a:r>
              <a:rPr lang="cs-CZ" sz="2300" dirty="0" smtClean="0"/>
              <a:t> zneschopněna. </a:t>
            </a:r>
          </a:p>
          <a:p>
            <a:pPr marL="180000" indent="-252000">
              <a:buNone/>
            </a:pPr>
            <a:r>
              <a:rPr lang="cs-CZ" sz="2300" dirty="0" smtClean="0"/>
              <a:t>BRZDÍCÍ KLAPKY  Kluzák musí být vybaven brzdícími klapkami, které nemohou být použity ke zvýšení    výkonu kluzáku. Brzdící padáky jsou zakázány. </a:t>
            </a:r>
          </a:p>
          <a:p>
            <a:pPr marL="180000" indent="-252000">
              <a:buNone/>
            </a:pPr>
            <a:r>
              <a:rPr lang="cs-CZ" sz="2300" dirty="0" smtClean="0"/>
              <a:t>PODVOZEK </a:t>
            </a:r>
            <a:r>
              <a:rPr lang="cs-CZ" sz="2300" dirty="0" err="1" smtClean="0"/>
              <a:t>Podvozek</a:t>
            </a:r>
            <a:r>
              <a:rPr lang="cs-CZ" sz="2300" dirty="0" smtClean="0"/>
              <a:t> může být pevný nebo zasunovací. Hlavní kolo musí mít průměr nejméně 300 mm šířka pneumatiky musí mít šířku 100 mm. </a:t>
            </a:r>
          </a:p>
          <a:p>
            <a:pPr>
              <a:buNone/>
            </a:pPr>
            <a:r>
              <a:rPr lang="cs-CZ" sz="2300" dirty="0" smtClean="0"/>
              <a:t>PŘÍTĚŽ </a:t>
            </a:r>
            <a:r>
              <a:rPr lang="cs-CZ" sz="2300" dirty="0" err="1" smtClean="0"/>
              <a:t>Odhoditelná</a:t>
            </a:r>
            <a:r>
              <a:rPr lang="cs-CZ" sz="2300" dirty="0" smtClean="0"/>
              <a:t> přítěž je povolena.</a:t>
            </a:r>
          </a:p>
          <a:p>
            <a:pPr>
              <a:buNone/>
            </a:pPr>
            <a:endParaRPr lang="cs-CZ" sz="2300" b="1" dirty="0" smtClean="0"/>
          </a:p>
          <a:p>
            <a:pPr>
              <a:buNone/>
            </a:pPr>
            <a:r>
              <a:rPr lang="cs-CZ" sz="2300" b="1" dirty="0" smtClean="0"/>
              <a:t>Klubová třída	</a:t>
            </a:r>
            <a:r>
              <a:rPr lang="cs-CZ" sz="2300" dirty="0" smtClean="0"/>
              <a:t>Cílem Klubové třídy je využít hodnotu starších vysokovýkonných kluzáků při nenákladných, ale vysoce kvalitních mistrovstvích a umožnit pilotům, kteří nemají možnost létat na nejvýkonnějších kluzácích, účastnit se soutěží nejvyšších úrovní.</a:t>
            </a:r>
          </a:p>
          <a:p>
            <a:pPr lvl="0">
              <a:buNone/>
            </a:pPr>
            <a:r>
              <a:rPr lang="cs-CZ" sz="2300" dirty="0" smtClean="0"/>
              <a:t>ÚČAST	Jediným omezením je to, aby kluzák byl zařazen do seznamu koeficientů schválených pro soutěž.  </a:t>
            </a:r>
          </a:p>
          <a:p>
            <a:pPr>
              <a:buNone/>
            </a:pPr>
            <a:r>
              <a:rPr lang="cs-CZ" sz="2300" dirty="0" smtClean="0"/>
              <a:t>PŘÍTĚŽ 	</a:t>
            </a:r>
            <a:r>
              <a:rPr lang="cs-CZ" sz="2300" dirty="0" err="1" smtClean="0"/>
              <a:t>Odhoditelná</a:t>
            </a:r>
            <a:r>
              <a:rPr lang="cs-CZ" sz="2300" dirty="0" smtClean="0"/>
              <a:t> přítěž není povolena. </a:t>
            </a:r>
          </a:p>
          <a:p>
            <a:pPr>
              <a:buNone/>
            </a:pPr>
            <a:r>
              <a:rPr lang="cs-CZ" sz="2300" dirty="0" smtClean="0"/>
              <a:t>BODOVÁNÍ	    Bodovací vzorce pro mistrovství musí obsahovat handicapové koeficienty.</a:t>
            </a:r>
          </a:p>
          <a:p>
            <a:pPr>
              <a:buNone/>
            </a:pPr>
            <a:r>
              <a:rPr lang="cs-CZ" sz="2300" dirty="0" smtClean="0"/>
              <a:t> </a:t>
            </a:r>
          </a:p>
          <a:p>
            <a:pPr>
              <a:buNone/>
            </a:pPr>
            <a:endParaRPr lang="cs-CZ" sz="23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D a DM - TŘÍDY KLUZÁKŮ A MZN. SOUTĚŽE </a:t>
            </a:r>
            <a:endParaRPr lang="cs-CZ" sz="3200" dirty="0"/>
          </a:p>
        </p:txBody>
      </p:sp>
      <p:sp>
        <p:nvSpPr>
          <p:cNvPr id="3" name="Zástupný symbol pro obsah 2"/>
          <p:cNvSpPr>
            <a:spLocks noGrp="1"/>
          </p:cNvSpPr>
          <p:nvPr>
            <p:ph idx="1"/>
          </p:nvPr>
        </p:nvSpPr>
        <p:spPr>
          <a:xfrm>
            <a:off x="457200" y="1340768"/>
            <a:ext cx="8229600" cy="5040560"/>
          </a:xfrm>
        </p:spPr>
        <p:txBody>
          <a:bodyPr>
            <a:normAutofit/>
          </a:bodyPr>
          <a:lstStyle/>
          <a:p>
            <a:pPr>
              <a:buNone/>
            </a:pPr>
            <a:endParaRPr lang="cs-CZ" sz="1600" b="1" dirty="0" smtClean="0"/>
          </a:p>
          <a:p>
            <a:pPr>
              <a:buNone/>
            </a:pPr>
            <a:r>
              <a:rPr lang="cs-CZ" sz="1600" b="1" dirty="0" smtClean="0"/>
              <a:t>MEZINÁRODNÍ SOUTĚŽE  </a:t>
            </a:r>
            <a:r>
              <a:rPr lang="cs-CZ" sz="1600" dirty="0" smtClean="0"/>
              <a:t>Mezinárodní soutěže mohou být pořádány ve třídách mistrovství světa a v jiných třídách, zvlášť schválených IGC. Právo účastnit se na některých mistrovstvích je omezena: </a:t>
            </a:r>
          </a:p>
          <a:p>
            <a:pPr>
              <a:buNone/>
            </a:pPr>
            <a:r>
              <a:rPr lang="cs-CZ" sz="1600" dirty="0" smtClean="0"/>
              <a:t>a. MISTROVSTVÍ ŽEN - v jedné nebo více schválených třídách, otevřena pouze pro ženské letové posádky. </a:t>
            </a:r>
          </a:p>
          <a:p>
            <a:pPr>
              <a:buNone/>
            </a:pPr>
            <a:r>
              <a:rPr lang="cs-CZ" sz="1600" dirty="0" err="1" smtClean="0"/>
              <a:t>b</a:t>
            </a:r>
            <a:r>
              <a:rPr lang="cs-CZ" sz="1600" dirty="0" smtClean="0"/>
              <a:t>. MISTROVSTVÍ JUNIORŮ Mistrovství v jedné nebo více schválených třídách, která jsou otevřena pouze pro piloty, od jejichž narození uplynulo v kalendářním roce (1. ledna až 31. prosince), do kterého spadá začátek mistrovství, 25 let nebo méně.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300163" y="490538"/>
            <a:ext cx="6543675" cy="5876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definice</a:t>
            </a:r>
            <a:endParaRPr lang="cs-CZ" sz="3200" dirty="0"/>
          </a:p>
        </p:txBody>
      </p:sp>
      <p:sp>
        <p:nvSpPr>
          <p:cNvPr id="3" name="Zástupný symbol pro obsah 2"/>
          <p:cNvSpPr>
            <a:spLocks noGrp="1"/>
          </p:cNvSpPr>
          <p:nvPr>
            <p:ph idx="1"/>
          </p:nvPr>
        </p:nvSpPr>
        <p:spPr>
          <a:xfrm>
            <a:off x="457200" y="1196752"/>
            <a:ext cx="8229600" cy="5328592"/>
          </a:xfrm>
        </p:spPr>
        <p:txBody>
          <a:bodyPr>
            <a:noAutofit/>
          </a:bodyPr>
          <a:lstStyle/>
          <a:p>
            <a:pPr>
              <a:buNone/>
            </a:pPr>
            <a:r>
              <a:rPr lang="cs-CZ" sz="1600" b="1" i="1" dirty="0" smtClean="0"/>
              <a:t>ODLETOVÝ ČAS a VÝŠKA</a:t>
            </a:r>
            <a:r>
              <a:rPr lang="cs-CZ" sz="1600" b="1" dirty="0" smtClean="0"/>
              <a:t>  </a:t>
            </a:r>
            <a:r>
              <a:rPr lang="cs-CZ" sz="1600" dirty="0" smtClean="0"/>
              <a:t>- Čas a výška (MSL), kde začíná PLACHTAŘSKÝ VÝKON, obojí podle typu PLACHTAŘSKÉHO VÝKONU a hlášeného typu ODLETOVÉHO BODU:</a:t>
            </a:r>
            <a:endParaRPr lang="cs-CZ" sz="1600" dirty="0"/>
          </a:p>
          <a:p>
            <a:pPr>
              <a:buNone/>
            </a:pPr>
            <a:r>
              <a:rPr lang="cs-CZ" sz="1600" dirty="0" smtClean="0"/>
              <a:t>a.	Pokud je požadován deklarovaný ODLETOVÝ BOD, ODLETOVÝ ČAS a VÝŠKA, musí být použity údaje z ODLETOVÉ PÁSKY v okamžiku, kdy ji kluzák protne ve směru prvního ramene.</a:t>
            </a:r>
          </a:p>
          <a:p>
            <a:pPr>
              <a:buNone/>
            </a:pPr>
            <a:r>
              <a:rPr lang="cs-CZ" sz="1600" dirty="0" err="1" smtClean="0"/>
              <a:t>b</a:t>
            </a:r>
            <a:r>
              <a:rPr lang="cs-CZ" sz="1600" dirty="0" smtClean="0"/>
              <a:t>.	Pokud deklarovaný ODLETOVÝ BOD není požadován, pro ODLETOVÝ ČAS a VÝŠKU mohou být použity údaje z BODU VYPNUTÍ, nebo, pro lety na DOBU TRVÁNÍ a pro lety na VOLNOU VZDÁLENOST, údaje FIXU určeného po letu jako ODLETOVÝ BOD.</a:t>
            </a:r>
          </a:p>
          <a:p>
            <a:pPr>
              <a:buNone/>
            </a:pPr>
            <a:r>
              <a:rPr lang="cs-CZ" sz="1600" b="1" i="1" dirty="0" smtClean="0"/>
              <a:t>CÍLOVÝ (KONCOVÝ) ČAS </a:t>
            </a:r>
            <a:r>
              <a:rPr lang="cs-CZ" sz="1600" b="1" i="1" dirty="0"/>
              <a:t>A </a:t>
            </a:r>
            <a:r>
              <a:rPr lang="cs-CZ" sz="1600" b="1" i="1" dirty="0" smtClean="0"/>
              <a:t>VÝŠKA  </a:t>
            </a:r>
            <a:r>
              <a:rPr lang="cs-CZ" sz="1600" dirty="0" smtClean="0"/>
              <a:t>Čas a výška, ve kde končí PLACHTAŘSKÝ VÝKON, obojí podle typu PLACHTAŘSKÉHOVÝKONU a hlášeného typu CÍLOVÉHO BODU:</a:t>
            </a:r>
          </a:p>
          <a:p>
            <a:pPr>
              <a:buAutoNum type="alphaLcParenR"/>
            </a:pPr>
            <a:r>
              <a:rPr lang="cs-CZ" sz="1600" dirty="0" smtClean="0"/>
              <a:t>Pokud je cílem letu místo přistání, je CÍLOVÝM ČASEM čas přistání a CÍLOVOU VÝŠKOU je nadmořská výška místa přistání. </a:t>
            </a:r>
          </a:p>
          <a:p>
            <a:pPr>
              <a:buAutoNum type="alphaLcParenR"/>
            </a:pPr>
            <a:r>
              <a:rPr lang="cs-CZ" sz="1600" dirty="0" smtClean="0"/>
              <a:t>Pokud je požadován deklarovaný CÍLOVÝ BOD, nebo se jedná o jakýkoli volný let na UZAVŔENÉ TRATI, CÍLOVÝ ČAS a CÍLOVÁ VÝŠKA musí být použity z CÍLOVÉ PÁSKY v okamžiku, kdy ji kluzák protne ve směru posledního ramene.</a:t>
            </a:r>
          </a:p>
          <a:p>
            <a:pPr lvl="0">
              <a:buAutoNum type="alphaLcParenR" startAt="3"/>
            </a:pPr>
            <a:r>
              <a:rPr lang="cs-CZ" sz="1600" dirty="0" smtClean="0"/>
              <a:t>Pokud deklarovaný CÍLOVÝ BOD není požadován, pro CÍLOVÝ ČAS a VÝŠKU mohou být použity buďto údaje z místa nastartování zdroje pohonu (</a:t>
            </a:r>
            <a:r>
              <a:rPr lang="cs-CZ" sz="1600" dirty="0" err="1" smtClean="0"/>
              <a:t>MoP</a:t>
            </a:r>
            <a:r>
              <a:rPr lang="cs-CZ" sz="1600" dirty="0" smtClean="0"/>
              <a:t>) nebo FIX vybraný jako CÍLOVÝ BOD, nebo čas v bodu přistání, podle toho, co nastane dříve.</a:t>
            </a:r>
          </a:p>
          <a:p>
            <a:pPr>
              <a:buNone/>
            </a:pPr>
            <a:r>
              <a:rPr lang="cs-CZ" sz="1600" b="1" i="1" dirty="0" smtClean="0"/>
              <a:t>DOBA TRVÁNÍ  </a:t>
            </a:r>
            <a:r>
              <a:rPr lang="cs-CZ" sz="1600" dirty="0" smtClean="0"/>
              <a:t>Doba, která uplynula mezi ODLETOVÝM ČASEM a CÍLOVÝM ČASEM.</a:t>
            </a:r>
          </a:p>
          <a:p>
            <a:pPr>
              <a:buNone/>
            </a:pPr>
            <a:endParaRPr lang="cs-CZ"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definice</a:t>
            </a:r>
            <a:endParaRPr lang="cs-CZ" sz="3200" dirty="0"/>
          </a:p>
        </p:txBody>
      </p:sp>
      <p:sp>
        <p:nvSpPr>
          <p:cNvPr id="3" name="Zástupný symbol pro obsah 2"/>
          <p:cNvSpPr>
            <a:spLocks noGrp="1"/>
          </p:cNvSpPr>
          <p:nvPr>
            <p:ph idx="1"/>
          </p:nvPr>
        </p:nvSpPr>
        <p:spPr>
          <a:xfrm>
            <a:off x="457200" y="1268760"/>
            <a:ext cx="8229600" cy="5256584"/>
          </a:xfrm>
        </p:spPr>
        <p:txBody>
          <a:bodyPr>
            <a:noAutofit/>
          </a:bodyPr>
          <a:lstStyle/>
          <a:p>
            <a:pPr>
              <a:buNone/>
            </a:pPr>
            <a:r>
              <a:rPr lang="cs-CZ" sz="1600" b="1" i="1" dirty="0" smtClean="0"/>
              <a:t>ZTRÁTA VÝŠKY </a:t>
            </a:r>
            <a:r>
              <a:rPr lang="cs-CZ" sz="1600" dirty="0" smtClean="0"/>
              <a:t>Nadmořská VÝŠKA PŘÍLETU odečtená od nadmořské VÝŠKY ODLETU. Stanovení postupů při stanovení ztráty výšky: 					             a</a:t>
            </a:r>
            <a:r>
              <a:rPr lang="cs-CZ" sz="1600" u="sng" dirty="0" smtClean="0"/>
              <a:t>. vzdálenost delší, než 100 kilometrů</a:t>
            </a:r>
            <a:r>
              <a:rPr lang="cs-CZ" sz="1600" dirty="0" smtClean="0"/>
              <a:t>, kdy ztráta výšky překročí 1000m při použití barografických údajů, nebo překročí 900m při použití výškových údajů GPS, musí být z délky tratě odečten100 násobek výšky, o který byla tato hodnota překročena (rekordy – o 1000m) . </a:t>
            </a:r>
          </a:p>
          <a:p>
            <a:pPr>
              <a:buNone/>
            </a:pPr>
            <a:r>
              <a:rPr lang="cs-CZ" sz="1600" dirty="0" smtClean="0"/>
              <a:t>	</a:t>
            </a:r>
            <a:r>
              <a:rPr lang="cs-CZ" sz="1600" dirty="0" err="1" smtClean="0"/>
              <a:t>b</a:t>
            </a:r>
            <a:r>
              <a:rPr lang="cs-CZ" sz="1600" dirty="0" smtClean="0"/>
              <a:t>. Pro lety v délce 100 kilometrů, nebo kratší, let je neplatný, pokud ztráta výšky přesáhne 1% vzdálenosti při použití barometrických údajů, nebo [1% traťové vzdálenosti minus 100m] při použití výškových údajů GPS.</a:t>
            </a:r>
          </a:p>
          <a:p>
            <a:pPr>
              <a:buNone/>
            </a:pPr>
            <a:r>
              <a:rPr lang="cs-CZ" sz="1600" dirty="0" smtClean="0"/>
              <a:t>	</a:t>
            </a:r>
            <a:r>
              <a:rPr lang="cs-CZ" sz="1600" dirty="0" err="1" smtClean="0"/>
              <a:t>c</a:t>
            </a:r>
            <a:r>
              <a:rPr lang="cs-CZ" sz="1600" dirty="0" smtClean="0"/>
              <a:t>. </a:t>
            </a:r>
            <a:r>
              <a:rPr lang="cs-CZ" sz="1600" u="sng" dirty="0" smtClean="0"/>
              <a:t>rychlostní lety</a:t>
            </a:r>
            <a:r>
              <a:rPr lang="cs-CZ" sz="1600" dirty="0" smtClean="0"/>
              <a:t>, kdy ztráta výšky překročí 1000 metrů - plachtařský výkon bude zneplatněn (platí pro rychlostní rekordy). 	</a:t>
            </a:r>
          </a:p>
          <a:p>
            <a:pPr>
              <a:buNone/>
            </a:pPr>
            <a:r>
              <a:rPr lang="cs-CZ" sz="1600" b="1" i="1" dirty="0" smtClean="0"/>
              <a:t>PŘEVÝŠENÍ  </a:t>
            </a:r>
            <a:r>
              <a:rPr lang="cs-CZ" sz="1600" dirty="0" smtClean="0"/>
              <a:t>Rozdíl: max. </a:t>
            </a:r>
            <a:r>
              <a:rPr lang="cs-CZ" sz="1600" dirty="0" err="1" smtClean="0"/>
              <a:t>nadm.výška</a:t>
            </a:r>
            <a:r>
              <a:rPr lang="cs-CZ" sz="1600" dirty="0" smtClean="0"/>
              <a:t> minus předchozí min. </a:t>
            </a:r>
            <a:r>
              <a:rPr lang="cs-CZ" sz="1600" dirty="0" err="1" smtClean="0"/>
              <a:t>nadm</a:t>
            </a:r>
            <a:r>
              <a:rPr lang="cs-CZ" sz="1600" dirty="0" smtClean="0"/>
              <a:t>. výška během PLACHT. VÝKONU. </a:t>
            </a:r>
            <a:r>
              <a:rPr lang="cs-CZ" sz="1600" b="1" i="1" dirty="0" smtClean="0"/>
              <a:t> </a:t>
            </a:r>
          </a:p>
          <a:p>
            <a:pPr>
              <a:buNone/>
            </a:pPr>
            <a:r>
              <a:rPr lang="cs-CZ" sz="1600" b="1" i="1" dirty="0" smtClean="0"/>
              <a:t>PO-CYLINDR  - OPRAVA </a:t>
            </a:r>
            <a:r>
              <a:rPr lang="cs-CZ" sz="1600" dirty="0" smtClean="0"/>
              <a:t>Když je pro dosažení OTOĆNÉHO BODU použito OZ – CYLINDRU, jsou</a:t>
            </a:r>
          </a:p>
          <a:p>
            <a:pPr>
              <a:buNone/>
            </a:pPr>
            <a:r>
              <a:rPr lang="cs-CZ" sz="1600" b="1" i="1" dirty="0" smtClean="0"/>
              <a:t>	</a:t>
            </a:r>
            <a:r>
              <a:rPr lang="cs-CZ" sz="1600" dirty="0" smtClean="0"/>
              <a:t>délky příchozího RAMENE a odchozího</a:t>
            </a:r>
            <a:r>
              <a:rPr lang="cs-CZ" sz="1600" b="1" i="1" dirty="0" smtClean="0"/>
              <a:t> </a:t>
            </a:r>
            <a:r>
              <a:rPr lang="cs-CZ" sz="1600" dirty="0" smtClean="0"/>
              <a:t>RAMENE zkráceny o 500m.</a:t>
            </a:r>
          </a:p>
          <a:p>
            <a:pPr>
              <a:buNone/>
            </a:pPr>
            <a:r>
              <a:rPr lang="cs-CZ" sz="1600" b="1" i="1" dirty="0" smtClean="0"/>
              <a:t>OFICIÁLNÍ VZDÁLENOST </a:t>
            </a:r>
            <a:r>
              <a:rPr lang="cs-CZ" sz="1600" dirty="0" smtClean="0"/>
              <a:t> Délka TRATI, zmenšená o OPRAVU u OZ a zmenšená o opravu ZTRÁTY VÝŠKY. OFICIÁLNÍ VZDÁLENOST musí být použita jako hlášená vzdálenost a rovněž pro počítání rychlosti na TRATI.</a:t>
            </a:r>
          </a:p>
          <a:p>
            <a:pPr>
              <a:buNone/>
            </a:pPr>
            <a:endParaRPr lang="cs-CZ"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definice</a:t>
            </a:r>
            <a:endParaRPr lang="cs-CZ" sz="3200" dirty="0"/>
          </a:p>
        </p:txBody>
      </p:sp>
      <p:sp>
        <p:nvSpPr>
          <p:cNvPr id="3" name="Zástupný symbol pro obsah 2"/>
          <p:cNvSpPr>
            <a:spLocks noGrp="1"/>
          </p:cNvSpPr>
          <p:nvPr>
            <p:ph idx="1"/>
          </p:nvPr>
        </p:nvSpPr>
        <p:spPr>
          <a:xfrm>
            <a:off x="457200" y="1196752"/>
            <a:ext cx="8229600" cy="5040560"/>
          </a:xfrm>
        </p:spPr>
        <p:txBody>
          <a:bodyPr>
            <a:normAutofit/>
          </a:bodyPr>
          <a:lstStyle/>
          <a:p>
            <a:pPr>
              <a:buNone/>
            </a:pPr>
            <a:r>
              <a:rPr lang="cs-CZ" sz="1600" b="1" dirty="0" smtClean="0"/>
              <a:t>POŽADAVKY NA ODZNAKY A REKORDY  Všeobecně: </a:t>
            </a:r>
            <a:r>
              <a:rPr lang="cs-CZ" sz="1600" dirty="0" smtClean="0"/>
              <a:t>elektronické letové údaje a PROHLÁŠENÍ jsou požadovány vždy, kromě stavu, kdy to vysloveně v pravidlech není požadováno. Omezení pro příslušné PLACHTAŘSKÉ VÝKONY u určených TRATÍ jsou individuálně definovány ve 2.2 pro odznaky (Kapitola 2) a v 3.1.5 a 3.1.6 pro rekordy (Kapitola 3) .</a:t>
            </a:r>
            <a:endParaRPr lang="cs-CZ" sz="1600" dirty="0"/>
          </a:p>
          <a:p>
            <a:pPr>
              <a:buNone/>
            </a:pPr>
            <a:r>
              <a:rPr lang="cs-CZ" sz="1600" b="1" u="sng" dirty="0" smtClean="0"/>
              <a:t>Druhy plachtařských výkonů</a:t>
            </a:r>
          </a:p>
          <a:p>
            <a:pPr>
              <a:buNone/>
            </a:pPr>
            <a:r>
              <a:rPr lang="cs-CZ" sz="1600" b="1" i="1" dirty="0" smtClean="0"/>
              <a:t>a) PŘEVÝŠENÍ </a:t>
            </a:r>
            <a:r>
              <a:rPr lang="cs-CZ" sz="1600" dirty="0" smtClean="0"/>
              <a:t>PLACHTAŘSKÝ VÝKON podle 1.3.5 na příslušný odznak (viz 2.2.1c, 2.2.2c a 2.2.3c) nebo na rekord (viz 3.1.7a).</a:t>
            </a:r>
          </a:p>
          <a:p>
            <a:pPr>
              <a:buNone/>
            </a:pPr>
            <a:r>
              <a:rPr lang="cs-CZ" sz="1600" b="1" i="1" dirty="0" smtClean="0"/>
              <a:t>b) ABSOLUTNÍ NADMOŘSKÁ VÝŠKA </a:t>
            </a:r>
            <a:r>
              <a:rPr lang="cs-CZ" sz="1600" dirty="0" smtClean="0"/>
              <a:t>PLACHTAŘSKÝ VÝKON pro získání maximální nadmořské výšky (viz 3.1.7b).</a:t>
            </a:r>
          </a:p>
          <a:p>
            <a:pPr>
              <a:buNone/>
            </a:pPr>
            <a:r>
              <a:rPr lang="cs-CZ" sz="1600" b="1" i="1" dirty="0" smtClean="0"/>
              <a:t>c) DOBA TRVÁNÍ </a:t>
            </a:r>
            <a:r>
              <a:rPr lang="cs-CZ" sz="1600" dirty="0" smtClean="0"/>
              <a:t> PLACHTAŘSKÝ VÝKON požadovaný pro Stříbrný (2.2.1b) nebo pro Zlatý odznak (2.2.2b).</a:t>
            </a:r>
          </a:p>
          <a:p>
            <a:pPr>
              <a:buNone/>
            </a:pPr>
            <a:r>
              <a:rPr lang="cs-CZ" sz="1600" b="1" i="1" dirty="0" smtClean="0"/>
              <a:t>d) PŘÍMÁ VZDÁLENOST  </a:t>
            </a:r>
            <a:r>
              <a:rPr lang="cs-CZ" sz="1600" dirty="0" smtClean="0"/>
              <a:t>TRAŤ bez OTOČNÝCH BODŮ z BODU VYPNUTÍ, nebo z deklarovaného ODLETOVÉHO BODU.</a:t>
            </a:r>
          </a:p>
          <a:p>
            <a:pPr>
              <a:buNone/>
            </a:pPr>
            <a:r>
              <a:rPr lang="cs-CZ" sz="1600" b="1" i="1" dirty="0" smtClean="0"/>
              <a:t>e) PŘÍMÁ VZDÁLENOST</a:t>
            </a:r>
            <a:r>
              <a:rPr lang="cs-CZ" sz="1600" dirty="0" smtClean="0"/>
              <a:t> </a:t>
            </a:r>
            <a:r>
              <a:rPr lang="cs-CZ" sz="1600" b="1" i="1" dirty="0" smtClean="0"/>
              <a:t>DO CÍLE</a:t>
            </a:r>
            <a:r>
              <a:rPr lang="cs-CZ" sz="1600" dirty="0" smtClean="0"/>
              <a:t>   TRAŤ bez OTOČNÝCH BODŮ z  deklarovaného ODLETOVÉHO</a:t>
            </a:r>
          </a:p>
          <a:p>
            <a:pPr>
              <a:buNone/>
            </a:pPr>
            <a:r>
              <a:rPr lang="cs-CZ" sz="1600" dirty="0" smtClean="0"/>
              <a:t>	BODU do deklarovaného CÍLOVÉHO BODU.</a:t>
            </a:r>
          </a:p>
          <a:p>
            <a:pPr>
              <a:buNone/>
            </a:pPr>
            <a:r>
              <a:rPr lang="cs-CZ" sz="1600" b="1" i="1" dirty="0" smtClean="0"/>
              <a:t>f) VZDÁLENOST</a:t>
            </a:r>
            <a:r>
              <a:rPr lang="cs-CZ" sz="1600" dirty="0" smtClean="0"/>
              <a:t> </a:t>
            </a:r>
            <a:r>
              <a:rPr lang="cs-CZ" sz="1600" b="1" i="1" dirty="0" smtClean="0"/>
              <a:t>PŘES 3 OTOČNÉ BODY  </a:t>
            </a:r>
            <a:r>
              <a:rPr lang="cs-CZ" sz="1600" dirty="0" smtClean="0"/>
              <a:t>TRAŤ z BODU VYPNUTÍ, nebo z deklarovaného ODLETOVÉHO BODU do jakéhokoli typu CÍLOVÉHO BODU při použití jednoho až tří deklarovaných OTOČNÝCH BODŮ v jakémkoli pořadí.</a:t>
            </a:r>
          </a:p>
          <a:p>
            <a:pPr>
              <a:buNone/>
            </a:pPr>
            <a:endParaRPr lang="cs-CZ" sz="1600" dirty="0"/>
          </a:p>
          <a:p>
            <a:pPr>
              <a:buNone/>
            </a:pPr>
            <a:endParaRPr lang="cs-CZ"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definice</a:t>
            </a:r>
            <a:endParaRPr lang="cs-CZ" sz="3200" dirty="0"/>
          </a:p>
        </p:txBody>
      </p:sp>
      <p:sp>
        <p:nvSpPr>
          <p:cNvPr id="3" name="Zástupný symbol pro obsah 2"/>
          <p:cNvSpPr>
            <a:spLocks noGrp="1"/>
          </p:cNvSpPr>
          <p:nvPr>
            <p:ph idx="1"/>
          </p:nvPr>
        </p:nvSpPr>
        <p:spPr/>
        <p:txBody>
          <a:bodyPr>
            <a:normAutofit/>
          </a:bodyPr>
          <a:lstStyle/>
          <a:p>
            <a:pPr>
              <a:buNone/>
            </a:pPr>
            <a:r>
              <a:rPr lang="cs-CZ" sz="1600" b="1" i="1" dirty="0" smtClean="0"/>
              <a:t>g) NÁVRATOVÁ TRAŤ</a:t>
            </a:r>
            <a:r>
              <a:rPr lang="cs-CZ" sz="1600" dirty="0" smtClean="0"/>
              <a:t>	UZAVŘENÁ TRAŤ pouze s jedním deklarovaným OTOČNÝM BODEM.</a:t>
            </a:r>
          </a:p>
          <a:p>
            <a:pPr>
              <a:buNone/>
            </a:pPr>
            <a:r>
              <a:rPr lang="cs-CZ" sz="1600" b="1" i="1" dirty="0" smtClean="0"/>
              <a:t>h) TROJÚHELNÍKOVÁ TRAŤ  </a:t>
            </a:r>
            <a:r>
              <a:rPr lang="cs-CZ" sz="1600" dirty="0" smtClean="0"/>
              <a:t>UZAVŘENÁ TRAŤ přes 2 nebo 3 deklarované OTOČNÉ BODY </a:t>
            </a:r>
            <a:r>
              <a:rPr lang="cs-CZ" sz="1600" u="sng" dirty="0" smtClean="0"/>
              <a:t>letěná v deklarovaném pořadí.</a:t>
            </a:r>
            <a:r>
              <a:rPr lang="cs-CZ" sz="1600" dirty="0" smtClean="0"/>
              <a:t> Pokud jsou použity 3 OTOČNÉ BODY, délka TRATI je dána součtem délek ramen trojúhelníka mezi OTOČNÝMI BODY.</a:t>
            </a:r>
          </a:p>
          <a:p>
            <a:pPr>
              <a:buNone/>
            </a:pPr>
            <a:r>
              <a:rPr lang="cs-CZ" sz="1600" b="1" i="1" dirty="0" smtClean="0"/>
              <a:t>i) VOLNÁ VZDÁLENOST	</a:t>
            </a:r>
            <a:r>
              <a:rPr lang="cs-CZ" sz="1600" dirty="0" smtClean="0"/>
              <a:t>Let z jakéhokoli ODLETOVÉHO BODU do jakéhokoli CÍLOVÉHO (KONCOVÉHO) BODU. </a:t>
            </a:r>
          </a:p>
          <a:p>
            <a:pPr>
              <a:buNone/>
            </a:pPr>
            <a:r>
              <a:rPr lang="cs-CZ" sz="1600" b="1" i="1" dirty="0" smtClean="0"/>
              <a:t>j) VOLNÁ VZDÁLENOST</a:t>
            </a:r>
            <a:r>
              <a:rPr lang="cs-CZ" sz="1600" dirty="0" smtClean="0"/>
              <a:t> </a:t>
            </a:r>
            <a:r>
              <a:rPr lang="cs-CZ" sz="1600" b="1" i="1" dirty="0" smtClean="0"/>
              <a:t>PŘES 3 OTOČNÉ BODY</a:t>
            </a:r>
            <a:r>
              <a:rPr lang="cs-CZ" sz="1600" dirty="0" smtClean="0"/>
              <a:t>	let na VZDÁLENOST PŘES 3 OTOČNÉ BODY obsahující FIXY některých nebo všech OTOČNÝCH BODŮ.</a:t>
            </a:r>
          </a:p>
          <a:p>
            <a:pPr>
              <a:buNone/>
            </a:pPr>
            <a:r>
              <a:rPr lang="cs-CZ" sz="1600" b="1" i="1" dirty="0" smtClean="0"/>
              <a:t>k) VOLNÁ VZDÁLENOST</a:t>
            </a:r>
            <a:r>
              <a:rPr lang="cs-CZ" sz="1600" dirty="0" smtClean="0"/>
              <a:t> </a:t>
            </a:r>
            <a:r>
              <a:rPr lang="cs-CZ" sz="1600" b="1" i="1" dirty="0" smtClean="0"/>
              <a:t>NA TRATI S NÁVRATEM </a:t>
            </a:r>
            <a:r>
              <a:rPr lang="cs-CZ" sz="1600" dirty="0" smtClean="0"/>
              <a:t>let na TRATI S NÁVRATEM obsahující FIXY některých nebo všech OTOČNÝCH BODŮ.</a:t>
            </a:r>
          </a:p>
          <a:p>
            <a:pPr>
              <a:buNone/>
            </a:pPr>
            <a:r>
              <a:rPr lang="cs-CZ" sz="1600" b="1" i="1" dirty="0" smtClean="0"/>
              <a:t>l) VOLNÁ VZDÁLENOST</a:t>
            </a:r>
            <a:r>
              <a:rPr lang="cs-CZ" sz="1600" dirty="0" smtClean="0"/>
              <a:t> </a:t>
            </a:r>
            <a:r>
              <a:rPr lang="cs-CZ" sz="1600" b="1" i="1" dirty="0" smtClean="0"/>
              <a:t>NA TROJÚHELNÍKU  </a:t>
            </a:r>
            <a:r>
              <a:rPr lang="cs-CZ" sz="1600" dirty="0" smtClean="0"/>
              <a:t>let NA TROJÚHLENÍKU obsahující FIXY některých nebo všech OTOČNÝCH BODŮ.</a:t>
            </a:r>
          </a:p>
          <a:p>
            <a:pPr>
              <a:buNone/>
            </a:pPr>
            <a:r>
              <a:rPr lang="cs-CZ" sz="1600" dirty="0" smtClean="0"/>
              <a:t>Přehled </a:t>
            </a:r>
            <a:r>
              <a:rPr lang="cs-CZ" sz="1600" dirty="0" smtClean="0">
                <a:hlinkClick r:id="rId2" action="ppaction://hlinksldjump"/>
              </a:rPr>
              <a:t>– viz tabulka</a:t>
            </a:r>
            <a:endParaRPr lang="cs-CZ" sz="1600" dirty="0" smtClean="0"/>
          </a:p>
          <a:p>
            <a:pPr>
              <a:buNone/>
            </a:pPr>
            <a:r>
              <a:rPr lang="cs-CZ" sz="1600" b="1" dirty="0" smtClean="0"/>
              <a:t>Vícenásobné požití traťových bodů   </a:t>
            </a:r>
            <a:r>
              <a:rPr lang="cs-CZ" sz="1600" dirty="0" smtClean="0"/>
              <a:t>OTOČNÝ BOD může mít stejné souřadnice, jako ODLETOVÝ BOD nebo CÍLOVÝ BOD. Je-li OTOČNÝ BOD použit dvakrát, pak musí být i v deklaraci výkonu uveden dvakrát.</a:t>
            </a:r>
          </a:p>
          <a:p>
            <a:pPr>
              <a:buNone/>
            </a:pPr>
            <a:endParaRPr lang="cs-CZ" sz="1600" dirty="0"/>
          </a:p>
          <a:p>
            <a:pPr>
              <a:buNone/>
            </a:pPr>
            <a:endParaRPr lang="cs-CZ"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404664"/>
            <a:ext cx="8229600" cy="864096"/>
          </a:xfrm>
        </p:spPr>
        <p:txBody>
          <a:bodyPr>
            <a:normAutofit/>
          </a:bodyPr>
          <a:lstStyle/>
          <a:p>
            <a:r>
              <a:rPr lang="cs-CZ" sz="3200" dirty="0" smtClean="0"/>
              <a:t>SŘ pro D a DM -  odznaky</a:t>
            </a:r>
            <a:endParaRPr lang="cs-CZ" sz="3200" dirty="0"/>
          </a:p>
        </p:txBody>
      </p:sp>
      <p:sp>
        <p:nvSpPr>
          <p:cNvPr id="3" name="Zástupný symbol pro obsah 2"/>
          <p:cNvSpPr>
            <a:spLocks noGrp="1"/>
          </p:cNvSpPr>
          <p:nvPr>
            <p:ph idx="1"/>
          </p:nvPr>
        </p:nvSpPr>
        <p:spPr>
          <a:xfrm>
            <a:off x="457200" y="1268760"/>
            <a:ext cx="8229600" cy="5112568"/>
          </a:xfrm>
        </p:spPr>
        <p:txBody>
          <a:bodyPr>
            <a:normAutofit/>
          </a:bodyPr>
          <a:lstStyle/>
          <a:p>
            <a:pPr>
              <a:buNone/>
            </a:pPr>
            <a:r>
              <a:rPr lang="cs-CZ" sz="1600" b="1" dirty="0" smtClean="0"/>
              <a:t>VŠEOBECNĚ </a:t>
            </a:r>
            <a:endParaRPr lang="cs-CZ" sz="1600" dirty="0" smtClean="0"/>
          </a:p>
          <a:p>
            <a:pPr>
              <a:buNone/>
            </a:pPr>
            <a:r>
              <a:rPr lang="cs-CZ" sz="1600" dirty="0" smtClean="0"/>
              <a:t>a.	Lety na stříbrný, zlatý a diamantový odznak FAI, stejně jako lety k získání diplomů jsou mezinárodními měřítky výkonů, které není třeba obnovovat. Jsou vydávány každým NAC, který musí udržovat rejstřík letů, které ověřil se zachováním jména pilota, jeho národnosti a údaje a podrobností o každém letovém výkonu.</a:t>
            </a:r>
          </a:p>
          <a:p>
            <a:pPr>
              <a:buNone/>
            </a:pPr>
            <a:r>
              <a:rPr lang="cs-CZ" sz="1600" b="1" dirty="0" smtClean="0"/>
              <a:t> </a:t>
            </a:r>
            <a:r>
              <a:rPr lang="cs-CZ" sz="1600" dirty="0" err="1" smtClean="0"/>
              <a:t>b</a:t>
            </a:r>
            <a:r>
              <a:rPr lang="cs-CZ" sz="1600" dirty="0" smtClean="0"/>
              <a:t>.	Požadavek na vzdálenost musí odpovídat oficiální vzdálenosti.</a:t>
            </a:r>
          </a:p>
          <a:p>
            <a:pPr>
              <a:buNone/>
            </a:pPr>
            <a:r>
              <a:rPr lang="cs-CZ" sz="1600" b="1" dirty="0" smtClean="0"/>
              <a:t> </a:t>
            </a:r>
            <a:r>
              <a:rPr lang="cs-CZ" sz="1600" dirty="0" err="1" smtClean="0"/>
              <a:t>c</a:t>
            </a:r>
            <a:r>
              <a:rPr lang="cs-CZ" sz="1600" dirty="0" smtClean="0"/>
              <a:t>.	Pilot musí být v kluzáku sám.</a:t>
            </a:r>
          </a:p>
          <a:p>
            <a:pPr>
              <a:buNone/>
            </a:pPr>
            <a:r>
              <a:rPr lang="cs-CZ" sz="1600" b="1" dirty="0" smtClean="0"/>
              <a:t>POŽADAVKY NA ODZNAKY </a:t>
            </a:r>
            <a:endParaRPr lang="cs-CZ" sz="1600" dirty="0" smtClean="0"/>
          </a:p>
          <a:p>
            <a:pPr>
              <a:buNone/>
            </a:pPr>
            <a:r>
              <a:rPr lang="cs-CZ" sz="1600" b="1" dirty="0" smtClean="0"/>
              <a:t>Stříbrný odznak</a:t>
            </a:r>
            <a:r>
              <a:rPr lang="cs-CZ" sz="1600" dirty="0" smtClean="0"/>
              <a:t> Stříbrného odznaku je dosaženo při splnění následujících plachtařských výkonů: </a:t>
            </a:r>
          </a:p>
          <a:p>
            <a:pPr>
              <a:buNone/>
            </a:pPr>
            <a:r>
              <a:rPr lang="cs-CZ" sz="1600" dirty="0" smtClean="0"/>
              <a:t>a. STŘÍBRNÁ VZDÁLENOST  let na přímé trati nejméně 50 kilometrů od místa vypnutí.</a:t>
            </a:r>
          </a:p>
          <a:p>
            <a:pPr>
              <a:buNone/>
            </a:pPr>
            <a:r>
              <a:rPr lang="cs-CZ" sz="1600" i="1" dirty="0" smtClean="0"/>
              <a:t>		Stříbrná vzdálenost by neměla být letěna s využitím vedení jiným pilotem.</a:t>
            </a:r>
            <a:endParaRPr lang="cs-CZ" sz="1600" dirty="0" smtClean="0"/>
          </a:p>
          <a:p>
            <a:pPr>
              <a:buNone/>
            </a:pPr>
            <a:r>
              <a:rPr lang="cs-CZ" sz="1600" dirty="0" err="1" smtClean="0"/>
              <a:t>b</a:t>
            </a:r>
            <a:r>
              <a:rPr lang="cs-CZ" sz="1600" dirty="0" smtClean="0"/>
              <a:t>. STŘÍBRNÁ DOBA TRVÁNÍ  let v délce trvání alespoň 5 hodin, </a:t>
            </a:r>
          </a:p>
          <a:p>
            <a:pPr>
              <a:buNone/>
            </a:pPr>
            <a:r>
              <a:rPr lang="cs-CZ" sz="1600" dirty="0" err="1" smtClean="0"/>
              <a:t>c</a:t>
            </a:r>
            <a:r>
              <a:rPr lang="cs-CZ" sz="1600" dirty="0" smtClean="0"/>
              <a:t>. STŘÍBRNÁ VÝŠKA   převýšení alespoň 1000 metrů.</a:t>
            </a:r>
          </a:p>
          <a:p>
            <a:pPr>
              <a:buNone/>
            </a:pPr>
            <a:r>
              <a:rPr lang="cs-CZ" sz="1600" b="1" dirty="0" smtClean="0"/>
              <a:t>Zlatý odznak  </a:t>
            </a:r>
            <a:r>
              <a:rPr lang="cs-CZ" sz="1600" dirty="0" smtClean="0"/>
              <a:t>Zlatého odznaku je dosaženo při splnění těchto plachtařských výkonů:</a:t>
            </a:r>
          </a:p>
          <a:p>
            <a:pPr>
              <a:buAutoNum type="alphaLcPeriod"/>
            </a:pPr>
            <a:r>
              <a:rPr lang="cs-CZ" sz="1600" dirty="0" smtClean="0"/>
              <a:t>ZLATÁ VZDÁLENOST let na vzdálenost nejméně 300 kilometrů, jak je uveden výše (d) až h)).</a:t>
            </a:r>
          </a:p>
          <a:p>
            <a:pPr>
              <a:buAutoNum type="alphaLcPeriod" startAt="2"/>
            </a:pPr>
            <a:r>
              <a:rPr lang="cs-CZ" sz="1600" dirty="0" smtClean="0"/>
              <a:t>ZLATÁ DOBA TRVÁNÍ	let v délce trvání alespoň 5 hodin</a:t>
            </a:r>
          </a:p>
          <a:p>
            <a:pPr>
              <a:buNone/>
            </a:pPr>
            <a:r>
              <a:rPr lang="cs-CZ" sz="1600" dirty="0" err="1" smtClean="0"/>
              <a:t>c</a:t>
            </a:r>
            <a:r>
              <a:rPr lang="cs-CZ" sz="1600" dirty="0" smtClean="0"/>
              <a:t>.	ZLATÁ VÝŠKA		převýšení nejméně 3000 metrů.</a:t>
            </a:r>
          </a:p>
          <a:p>
            <a:pPr>
              <a:buNone/>
            </a:pPr>
            <a:endParaRPr lang="cs-CZ"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odznaky</a:t>
            </a:r>
            <a:endParaRPr lang="cs-CZ" sz="3200" dirty="0"/>
          </a:p>
        </p:txBody>
      </p:sp>
      <p:sp>
        <p:nvSpPr>
          <p:cNvPr id="3" name="Zástupný symbol pro obsah 2"/>
          <p:cNvSpPr>
            <a:spLocks noGrp="1"/>
          </p:cNvSpPr>
          <p:nvPr>
            <p:ph idx="1"/>
          </p:nvPr>
        </p:nvSpPr>
        <p:spPr>
          <a:xfrm>
            <a:off x="457200" y="1196752"/>
            <a:ext cx="8229600" cy="5112568"/>
          </a:xfrm>
        </p:spPr>
        <p:txBody>
          <a:bodyPr>
            <a:noAutofit/>
          </a:bodyPr>
          <a:lstStyle/>
          <a:p>
            <a:pPr>
              <a:buNone/>
            </a:pPr>
            <a:r>
              <a:rPr lang="cs-CZ" sz="1600" b="1" dirty="0" smtClean="0"/>
              <a:t>Diamanty</a:t>
            </a:r>
            <a:r>
              <a:rPr lang="cs-CZ" sz="1600" dirty="0" smtClean="0"/>
              <a:t>  Jsou tři diamanty; každého může být dosaženo zvlášť při splnění jednoho z níže uvedených plachtařských výkonů a každý může být vsazen do stříbrného,nebo zlatého Odznaku:</a:t>
            </a:r>
          </a:p>
          <a:p>
            <a:pPr lvl="0">
              <a:buNone/>
            </a:pPr>
            <a:r>
              <a:rPr lang="cs-CZ" sz="1600" dirty="0" smtClean="0"/>
              <a:t>a. DIAMANTOVÝ CÍL let na vzdálenost nejméně 300 km na návratové (g) nebo trojúhelníkové trati (h).Neexistuje žádné omezení na geometrický tvar trojúhelníku. </a:t>
            </a:r>
          </a:p>
          <a:p>
            <a:pPr lvl="0">
              <a:buNone/>
            </a:pPr>
            <a:r>
              <a:rPr lang="cs-CZ" sz="1600" dirty="0" err="1" smtClean="0"/>
              <a:t>b</a:t>
            </a:r>
            <a:r>
              <a:rPr lang="cs-CZ" sz="1600" dirty="0" smtClean="0"/>
              <a:t>. DIAMANTOVÁ VZDÁLENOST let na vzdálenost nejméně 500 km, jak je definováno v d) až h),</a:t>
            </a:r>
          </a:p>
          <a:p>
            <a:pPr lvl="0">
              <a:buNone/>
            </a:pPr>
            <a:r>
              <a:rPr lang="cs-CZ" sz="1600" dirty="0" err="1" smtClean="0"/>
              <a:t>c</a:t>
            </a:r>
            <a:r>
              <a:rPr lang="cs-CZ" sz="1600" dirty="0" smtClean="0"/>
              <a:t>. DIAMANTOVÁ VÝŠKA - převýšení nejméně 5000 metrů. </a:t>
            </a:r>
          </a:p>
          <a:p>
            <a:pPr>
              <a:buNone/>
            </a:pPr>
            <a:r>
              <a:rPr lang="cs-CZ" sz="1600" b="1" dirty="0" smtClean="0"/>
              <a:t>Lety na diplomy FAI	</a:t>
            </a:r>
            <a:r>
              <a:rPr lang="cs-CZ" sz="1600" dirty="0" smtClean="0"/>
              <a:t>lety na diplomy jsou takové lety, jejichž délka je minimálně 750 km a delší</a:t>
            </a:r>
            <a:r>
              <a:rPr lang="cs-CZ" sz="1600" b="1" dirty="0" smtClean="0"/>
              <a:t> </a:t>
            </a:r>
            <a:r>
              <a:rPr lang="cs-CZ" sz="1600" dirty="0" smtClean="0"/>
              <a:t>s přírůstkem po 250 km. Může být použita jakékoli trať definovaná v 1.4.2d až po 1.4.2h. Každý Diplom je udělen jednou, a to za vzdálenost nejblíže nižší, než je uletěná vzdálenost.</a:t>
            </a:r>
          </a:p>
          <a:p>
            <a:pPr>
              <a:buNone/>
            </a:pPr>
            <a:r>
              <a:rPr lang="cs-CZ" sz="1600" b="1" dirty="0" smtClean="0"/>
              <a:t>Registrace odznaků se 3 Diamanty a za Diplomy	</a:t>
            </a:r>
            <a:r>
              <a:rPr lang="cs-CZ" sz="1600" dirty="0" smtClean="0"/>
              <a:t> Při splnění 3 Diamantů nebo jakéhokoli letu na Diplom NAC poskytne FAI letové údaje ze svého národního rejstříku . Na to FAI uvede jméno pilota v mezinárodním rejstříku a ocení pilota speciálním Diplomem s vyznačením příslušných letů.</a:t>
            </a:r>
          </a:p>
          <a:p>
            <a:pPr>
              <a:buNone/>
            </a:pPr>
            <a:r>
              <a:rPr lang="cs-CZ" sz="1600" b="1" i="1" u="sng" dirty="0" smtClean="0"/>
              <a:t>Český dodatek:</a:t>
            </a:r>
            <a:endParaRPr lang="cs-CZ" sz="1600" dirty="0" smtClean="0"/>
          </a:p>
          <a:p>
            <a:pPr>
              <a:buNone/>
            </a:pPr>
            <a:r>
              <a:rPr lang="cs-CZ" sz="1600" i="1" dirty="0" smtClean="0"/>
              <a:t>Aeroklub České republiky vede rejstříky splněných podmínek v souladu s odstavci Kapitoly 2 a vydává následující odznaky:	      Stříbrný odznak,    Zlatý odznak,      Zlatý odznak se třemi diamanty,         Zlatý odznak za 750km,        Zlatý odznak se třemi diamanty za 750km,        Zlatý odznak se třemi diamanty za 1000km.</a:t>
            </a:r>
            <a:endParaRPr lang="cs-CZ" sz="1600" dirty="0" smtClean="0"/>
          </a:p>
          <a:p>
            <a:pPr>
              <a:buNone/>
            </a:pPr>
            <a:endParaRPr lang="cs-CZ"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smtClean="0"/>
              <a:t>SŘ pro D a DM -  odznaky</a:t>
            </a:r>
          </a:p>
        </p:txBody>
      </p:sp>
      <p:sp>
        <p:nvSpPr>
          <p:cNvPr id="3" name="Zástupný symbol pro obsah 2"/>
          <p:cNvSpPr>
            <a:spLocks noGrp="1"/>
          </p:cNvSpPr>
          <p:nvPr>
            <p:ph idx="1"/>
          </p:nvPr>
        </p:nvSpPr>
        <p:spPr/>
        <p:txBody>
          <a:bodyPr>
            <a:normAutofit lnSpcReduction="10000"/>
          </a:bodyPr>
          <a:lstStyle/>
          <a:p>
            <a:pPr>
              <a:buNone/>
            </a:pPr>
            <a:r>
              <a:rPr lang="cs-CZ" sz="1600" b="1" dirty="0" smtClean="0"/>
              <a:t>Povolené druhy letových zapisovačů</a:t>
            </a:r>
            <a:r>
              <a:rPr lang="cs-CZ" sz="1600" dirty="0" smtClean="0"/>
              <a:t> úroveň 3 (pro „Diamanty“) nebo vyšší.</a:t>
            </a:r>
          </a:p>
          <a:p>
            <a:pPr>
              <a:buNone/>
            </a:pPr>
            <a:r>
              <a:rPr lang="cs-CZ" sz="1600" dirty="0" smtClean="0"/>
              <a:t>Kontrolující NAC může schválit použití zapisovače polohy (PR) pro stříbrný, nebo zlatý odznak.</a:t>
            </a:r>
          </a:p>
          <a:p>
            <a:pPr>
              <a:buNone/>
            </a:pPr>
            <a:r>
              <a:rPr lang="cs-CZ" sz="1600" dirty="0" smtClean="0"/>
              <a:t>Pro lety na Diplomy se vyžadují FR úrovně 2  („všechny odznaky a Diplomy za vzdálenost“) a vyšší. </a:t>
            </a:r>
          </a:p>
          <a:p>
            <a:pPr>
              <a:buNone/>
            </a:pPr>
            <a:r>
              <a:rPr lang="cs-CZ" sz="1600" dirty="0" smtClean="0"/>
              <a:t>Pokud je za letu na palubě více než jeden FR/PR, pouze ty, které jsou vybrané pilotem pro použití a které byly zkontrolovány OO musí být použity pro podání důkazů o letu. OO si musí zapsat typ a výrobní číslo každého kontrolovaného FR/PR.</a:t>
            </a:r>
          </a:p>
          <a:p>
            <a:pPr>
              <a:buNone/>
            </a:pPr>
            <a:r>
              <a:rPr lang="cs-CZ" sz="1600" b="1" dirty="0" smtClean="0"/>
              <a:t>Povinnosti Oficiálního pozorovatele (OO) </a:t>
            </a:r>
            <a:r>
              <a:rPr lang="cs-CZ" sz="1600" dirty="0" smtClean="0"/>
              <a:t>S výjimkou kontroly před letem u letů na délku trvání a letů na převýšení musí OO provést veškeré činnosti před letem a po letu a zpracovat údaje pro hlášení na odznaky podle pravidel SŘ3 a podle postupů dle dokumentů pro schvalování FR/PR. To lze provést více OO najednou.</a:t>
            </a:r>
          </a:p>
          <a:p>
            <a:pPr>
              <a:buNone/>
            </a:pPr>
            <a:r>
              <a:rPr lang="cs-CZ" sz="1600" b="1" dirty="0" smtClean="0"/>
              <a:t>POŽADAVKY NA DEKLARACI </a:t>
            </a:r>
            <a:r>
              <a:rPr lang="cs-CZ" sz="1600" dirty="0" smtClean="0"/>
              <a:t>Deklarace je požadovaná pro všechna hlášení na odznaky zaznamenávaná jakýmkoli FR nebo PR.  Deklarace: elektronická(zaznamenaná ve FR), psaná (papír), nebo zadaná přes internet (email, nebo přes web). </a:t>
            </a:r>
          </a:p>
          <a:p>
            <a:pPr>
              <a:buNone/>
            </a:pPr>
            <a:r>
              <a:rPr lang="cs-CZ" sz="1600" dirty="0" smtClean="0"/>
              <a:t>Deklarace může být vytvořena v jakékoli době před letem a ta, která je </a:t>
            </a:r>
            <a:r>
              <a:rPr lang="cs-CZ" sz="1600" u="sng" dirty="0" smtClean="0"/>
              <a:t>vytvořena jako poslední před vzletem, je ta jediná platná pro tento let. </a:t>
            </a:r>
          </a:p>
          <a:p>
            <a:pPr>
              <a:buNone/>
            </a:pPr>
            <a:r>
              <a:rPr lang="cs-CZ" sz="1600" dirty="0" smtClean="0"/>
              <a:t>Jsou-li pro jednotlivý let vytvořeny vícenásobné papírové, nebo internetové deklarace, originál každé papírové deklarace a elektronická kopie každé internetové deklarace musí být přidán k hlášení.</a:t>
            </a:r>
            <a:endParaRPr lang="cs-CZ" sz="1600" u="sng"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1434</TotalTime>
  <Words>1957</Words>
  <Application>Microsoft Office PowerPoint</Application>
  <PresentationFormat>Předvádění na obrazovce (4:3)</PresentationFormat>
  <Paragraphs>299</Paragraphs>
  <Slides>28</Slides>
  <Notes>0</Notes>
  <HiddenSlides>0</HiddenSlides>
  <MMClips>0</MMClips>
  <ScaleCrop>false</ScaleCrop>
  <HeadingPairs>
    <vt:vector size="4" baseType="variant">
      <vt:variant>
        <vt:lpstr>Motiv</vt:lpstr>
      </vt:variant>
      <vt:variant>
        <vt:i4>1</vt:i4>
      </vt:variant>
      <vt:variant>
        <vt:lpstr>Nadpisy snímků</vt:lpstr>
      </vt:variant>
      <vt:variant>
        <vt:i4>28</vt:i4>
      </vt:variant>
    </vt:vector>
  </HeadingPairs>
  <TitlesOfParts>
    <vt:vector size="29" baseType="lpstr">
      <vt:lpstr>Motiv sady Office</vt:lpstr>
      <vt:lpstr>SŘ pro D a DM platný od 1.10.2016</vt:lpstr>
      <vt:lpstr>SŘ pro D a DM -  definice</vt:lpstr>
      <vt:lpstr>SŘ pro D a DM -  definice</vt:lpstr>
      <vt:lpstr>SŘ pro D a DM -  definice</vt:lpstr>
      <vt:lpstr>SŘ pro D a DM -  definice</vt:lpstr>
      <vt:lpstr>SŘ pro D a DM -  definice</vt:lpstr>
      <vt:lpstr>SŘ pro D a DM -  odznaky</vt:lpstr>
      <vt:lpstr>SŘ pro D a DM -  odznaky</vt:lpstr>
      <vt:lpstr>SŘ pro D a DM -  odznaky</vt:lpstr>
      <vt:lpstr>SŘ pro D a DM -  odznaky</vt:lpstr>
      <vt:lpstr>SŘ pro D a DM -  odznaky</vt:lpstr>
      <vt:lpstr>SŘ pro D a DM -  odznaky</vt:lpstr>
      <vt:lpstr>SŘ pro D a DM -  odznaky</vt:lpstr>
      <vt:lpstr>SŘ pro D a DM - SVĚTOVÉ PLACHTAŘSKÉ REKORDY </vt:lpstr>
      <vt:lpstr>SŘ D a DM - SVĚTOVÉ PLACHTAŘSKÉ REKORDY</vt:lpstr>
      <vt:lpstr>SŘ D a DM - SVĚTOVÉ PLACHTAŘSKÉ REKORDY</vt:lpstr>
      <vt:lpstr>SŘ D a DM - SVĚTOVÉ PLACHTAŘSKÉ REKORDY</vt:lpstr>
      <vt:lpstr>SŘ D a DM - SVĚTOVÉ PLACHTAŘSKÉ REKORDY</vt:lpstr>
      <vt:lpstr>SŘ D a DM - SVĚTOVÉ PLACHTAŘSKÉ REKORDY</vt:lpstr>
      <vt:lpstr>SŘ D a DM - SVĚTOVÉ PLACHTAŘSKÉ REKORDY</vt:lpstr>
      <vt:lpstr>SŘ D a DM - OFICIÁLNÍ POZOROVATELÉ A CERTIFIKACE</vt:lpstr>
      <vt:lpstr>SŘ D a DM - OFICIÁLNÍ POZOROVATELÉ A CERTIFIKACE</vt:lpstr>
      <vt:lpstr>SŘ D a DM - TŘÍDY KLUZÁKŮ A MZN. SOUTĚŽE </vt:lpstr>
      <vt:lpstr>SŘ D a DM - TŘÍDY KLUZÁKŮ A MZN. SOUTĚŽE </vt:lpstr>
      <vt:lpstr>SŘ D a DM - TŘÍDY KLUZÁKŮ A MZN. SOUTĚŽE </vt:lpstr>
      <vt:lpstr>SŘ D a DM - TŘÍDY KLUZÁKŮ A MZN. SOUTĚŽE </vt:lpstr>
      <vt:lpstr>SŘ D a DM - TŘÍDY KLUZÁKŮ A MZN. SOUTĚŽE </vt:lpstr>
      <vt:lpstr>Snímek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SŘ pro D a DM -  definice</dc:title>
  <dc:creator>User</dc:creator>
  <cp:lastModifiedBy>User</cp:lastModifiedBy>
  <cp:revision>131</cp:revision>
  <dcterms:created xsi:type="dcterms:W3CDTF">2014-01-12T19:27:11Z</dcterms:created>
  <dcterms:modified xsi:type="dcterms:W3CDTF">2017-12-20T10:33:01Z</dcterms:modified>
</cp:coreProperties>
</file>